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75" r:id="rId4"/>
    <p:sldId id="336" r:id="rId5"/>
    <p:sldId id="330" r:id="rId6"/>
    <p:sldId id="331" r:id="rId7"/>
    <p:sldId id="332" r:id="rId8"/>
    <p:sldId id="333" r:id="rId9"/>
    <p:sldId id="297" r:id="rId10"/>
    <p:sldId id="325" r:id="rId11"/>
    <p:sldId id="327" r:id="rId12"/>
    <p:sldId id="324" r:id="rId13"/>
    <p:sldId id="334" r:id="rId14"/>
    <p:sldId id="301" r:id="rId15"/>
    <p:sldId id="335" r:id="rId16"/>
    <p:sldId id="260" r:id="rId17"/>
  </p:sldIdLst>
  <p:sldSz cx="9144000" cy="6858000" type="screen4x3"/>
  <p:notesSz cx="6797675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CD47"/>
    <a:srgbClr val="E2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2" autoAdjust="0"/>
    <p:restoredTop sz="90072" autoAdjust="0"/>
  </p:normalViewPr>
  <p:slideViewPr>
    <p:cSldViewPr snapToGrid="0">
      <p:cViewPr varScale="1">
        <p:scale>
          <a:sx n="102" d="100"/>
          <a:sy n="102" d="100"/>
        </p:scale>
        <p:origin x="-84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897108748404773E-2"/>
          <c:y val="0"/>
          <c:w val="0.72891632765603975"/>
          <c:h val="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7809656382326185E-3"/>
                  <c:y val="-1.7881457259225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173082044698082E-3"/>
                  <c:y val="-1.0871064040873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Arkusz1!$A$2:$A$3</c:f>
              <c:strCache>
                <c:ptCount val="2"/>
                <c:pt idx="0">
                  <c:v>Nieiniekcyjni</c:v>
                </c:pt>
                <c:pt idx="1">
                  <c:v>Iniekcyni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360</c:v>
                </c:pt>
                <c:pt idx="1">
                  <c:v>853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1678592"/>
        <c:axId val="91634688"/>
      </c:barChart>
      <c:catAx>
        <c:axId val="91678592"/>
        <c:scaling>
          <c:orientation val="minMax"/>
        </c:scaling>
        <c:delete val="0"/>
        <c:axPos val="b"/>
        <c:majorTickMark val="out"/>
        <c:minorTickMark val="none"/>
        <c:tickLblPos val="nextTo"/>
        <c:crossAx val="91634688"/>
        <c:crosses val="autoZero"/>
        <c:auto val="1"/>
        <c:lblAlgn val="ctr"/>
        <c:lblOffset val="100"/>
        <c:noMultiLvlLbl val="0"/>
      </c:catAx>
      <c:valAx>
        <c:axId val="91634688"/>
        <c:scaling>
          <c:orientation val="minMax"/>
          <c:max val="1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678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24624082241096"/>
          <c:y val="5.5431372311126742E-2"/>
          <c:w val="0.83518973718230238"/>
          <c:h val="0.82776846268638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20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Arkusz1!$A$2:$A$3</c:f>
              <c:strCache>
                <c:ptCount val="2"/>
                <c:pt idx="0">
                  <c:v>Nieiniekcyjni</c:v>
                </c:pt>
                <c:pt idx="1">
                  <c:v>Iniekcyjni</c:v>
                </c:pt>
              </c:strCache>
            </c:strRef>
          </c:cat>
          <c:val>
            <c:numRef>
              <c:f>Arkusz1!$B$2:$B$3</c:f>
              <c:numCache>
                <c:formatCode>0</c:formatCode>
                <c:ptCount val="2"/>
                <c:pt idx="0">
                  <c:v>6.5</c:v>
                </c:pt>
                <c:pt idx="1">
                  <c:v>64.599999999999994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3"/>
        <c:axId val="91548288"/>
        <c:axId val="91664768"/>
      </c:barChart>
      <c:catAx>
        <c:axId val="91548288"/>
        <c:scaling>
          <c:orientation val="minMax"/>
        </c:scaling>
        <c:delete val="0"/>
        <c:axPos val="b"/>
        <c:majorTickMark val="out"/>
        <c:minorTickMark val="none"/>
        <c:tickLblPos val="nextTo"/>
        <c:crossAx val="91664768"/>
        <c:crosses val="autoZero"/>
        <c:auto val="1"/>
        <c:lblAlgn val="ctr"/>
        <c:lblOffset val="100"/>
        <c:noMultiLvlLbl val="0"/>
      </c:catAx>
      <c:valAx>
        <c:axId val="9166476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91548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897108748404773E-2"/>
          <c:y val="0"/>
          <c:w val="0.72891632765603975"/>
          <c:h val="1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6.5229203456599197E-3"/>
                  <c:y val="-9.1962924494493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263202341383345E-2"/>
                  <c:y val="0.176437910878680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Arkusz1!$A$2:$A$3</c:f>
              <c:strCache>
                <c:ptCount val="2"/>
                <c:pt idx="0">
                  <c:v>Własny sprzęt</c:v>
                </c:pt>
                <c:pt idx="1">
                  <c:v>Dzielenie się sprzętem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40.4</c:v>
                </c:pt>
                <c:pt idx="1">
                  <c:v>59.6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3404247525115167"/>
          <c:y val="0.67090275373498465"/>
          <c:w val="0.40623258125611972"/>
          <c:h val="0.2507698755443794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20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Arkusz1!$A$2:$A$3</c:f>
              <c:strCache>
                <c:ptCount val="2"/>
                <c:pt idx="0">
                  <c:v>Własny sprzęt</c:v>
                </c:pt>
                <c:pt idx="1">
                  <c:v>Dzielenie się sprzętem</c:v>
                </c:pt>
              </c:strCache>
            </c:strRef>
          </c:cat>
          <c:val>
            <c:numRef>
              <c:f>Arkusz1!$B$2:$B$3</c:f>
              <c:numCache>
                <c:formatCode>0</c:formatCode>
                <c:ptCount val="2"/>
                <c:pt idx="0">
                  <c:v>43.5</c:v>
                </c:pt>
                <c:pt idx="1">
                  <c:v>78.8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202688"/>
        <c:axId val="91204224"/>
      </c:barChart>
      <c:catAx>
        <c:axId val="91202688"/>
        <c:scaling>
          <c:orientation val="minMax"/>
        </c:scaling>
        <c:delete val="0"/>
        <c:axPos val="b"/>
        <c:majorTickMark val="out"/>
        <c:minorTickMark val="none"/>
        <c:tickLblPos val="nextTo"/>
        <c:crossAx val="91204224"/>
        <c:crosses val="autoZero"/>
        <c:auto val="1"/>
        <c:lblAlgn val="ctr"/>
        <c:lblOffset val="100"/>
        <c:noMultiLvlLbl val="0"/>
      </c:catAx>
      <c:valAx>
        <c:axId val="9120422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91202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758044569478094E-2"/>
          <c:y val="5.1386029061916014E-2"/>
          <c:w val="0.91477865045209861"/>
          <c:h val="0.784928610620131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Arkusz1!$A$2:$A$7</c:f>
              <c:strCache>
                <c:ptCount val="6"/>
                <c:pt idx="0">
                  <c:v>Pustostan, opuszczony dom</c:v>
                </c:pt>
                <c:pt idx="1">
                  <c:v>Ulica</c:v>
                </c:pt>
                <c:pt idx="2">
                  <c:v>Toaleta publiczna</c:v>
                </c:pt>
                <c:pt idx="3">
                  <c:v>Schronisko dla bezdomnych</c:v>
                </c:pt>
                <c:pt idx="4">
                  <c:v>Areszt</c:v>
                </c:pt>
                <c:pt idx="5">
                  <c:v>Jedno z tych miejsc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32.200000000000003</c:v>
                </c:pt>
                <c:pt idx="1">
                  <c:v>31.2</c:v>
                </c:pt>
                <c:pt idx="2">
                  <c:v>34.5</c:v>
                </c:pt>
                <c:pt idx="3">
                  <c:v>5.8</c:v>
                </c:pt>
                <c:pt idx="4">
                  <c:v>1.1000000000000001</c:v>
                </c:pt>
                <c:pt idx="5">
                  <c:v>59.2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587712"/>
        <c:axId val="91589632"/>
      </c:barChart>
      <c:catAx>
        <c:axId val="91587712"/>
        <c:scaling>
          <c:orientation val="minMax"/>
        </c:scaling>
        <c:delete val="0"/>
        <c:axPos val="b"/>
        <c:majorTickMark val="out"/>
        <c:minorTickMark val="none"/>
        <c:tickLblPos val="nextTo"/>
        <c:crossAx val="91589632"/>
        <c:crosses val="autoZero"/>
        <c:auto val="1"/>
        <c:lblAlgn val="ctr"/>
        <c:lblOffset val="100"/>
        <c:noMultiLvlLbl val="0"/>
      </c:catAx>
      <c:valAx>
        <c:axId val="91589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587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897108748404777E-2"/>
          <c:y val="0"/>
          <c:w val="0.72891632765603975"/>
          <c:h val="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058705188966165E-3"/>
                  <c:y val="-2.768008811304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741376391395648E-3"/>
                  <c:y val="-1.1195083729659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Arkusz1!$A$2:$A$3</c:f>
              <c:strCache>
                <c:ptCount val="2"/>
                <c:pt idx="0">
                  <c:v>Bezdomność</c:v>
                </c:pt>
                <c:pt idx="1">
                  <c:v>Brak bezdomności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33.9</c:v>
                </c:pt>
                <c:pt idx="1">
                  <c:v>17.600000000000001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axId val="92990464"/>
        <c:axId val="103208064"/>
      </c:barChart>
      <c:catAx>
        <c:axId val="92990464"/>
        <c:scaling>
          <c:orientation val="minMax"/>
        </c:scaling>
        <c:delete val="0"/>
        <c:axPos val="b"/>
        <c:majorTickMark val="out"/>
        <c:minorTickMark val="none"/>
        <c:tickLblPos val="nextTo"/>
        <c:crossAx val="103208064"/>
        <c:crosses val="autoZero"/>
        <c:auto val="1"/>
        <c:lblAlgn val="ctr"/>
        <c:lblOffset val="100"/>
        <c:noMultiLvlLbl val="0"/>
      </c:catAx>
      <c:valAx>
        <c:axId val="103208064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990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Arkusz1!$A$2:$A$3</c:f>
              <c:strCache>
                <c:ptCount val="2"/>
                <c:pt idx="0">
                  <c:v>Ryzykowne miejsca</c:v>
                </c:pt>
                <c:pt idx="1">
                  <c:v>bezpieczne miejsca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31.4</c:v>
                </c:pt>
                <c:pt idx="1">
                  <c:v>13.4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axId val="90430848"/>
        <c:axId val="90432640"/>
      </c:barChart>
      <c:catAx>
        <c:axId val="90430848"/>
        <c:scaling>
          <c:orientation val="minMax"/>
        </c:scaling>
        <c:delete val="0"/>
        <c:axPos val="b"/>
        <c:majorTickMark val="out"/>
        <c:minorTickMark val="none"/>
        <c:tickLblPos val="nextTo"/>
        <c:crossAx val="90432640"/>
        <c:crosses val="autoZero"/>
        <c:auto val="1"/>
        <c:lblAlgn val="ctr"/>
        <c:lblOffset val="100"/>
        <c:noMultiLvlLbl val="0"/>
      </c:catAx>
      <c:valAx>
        <c:axId val="90432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430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758044569478094E-2"/>
          <c:y val="3.1706780053456236E-2"/>
          <c:w val="0.91477865045209861"/>
          <c:h val="0.819557130759196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Arkusz1!$A$2:$A$4</c:f>
              <c:strCache>
                <c:ptCount val="3"/>
                <c:pt idx="0">
                  <c:v>HCV+</c:v>
                </c:pt>
                <c:pt idx="1">
                  <c:v>HCV-</c:v>
                </c:pt>
                <c:pt idx="2">
                  <c:v>Nie testowany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23.2</c:v>
                </c:pt>
                <c:pt idx="1">
                  <c:v>11.1</c:v>
                </c:pt>
                <c:pt idx="2">
                  <c:v>30.4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161726464"/>
        <c:axId val="161728000"/>
      </c:barChart>
      <c:catAx>
        <c:axId val="161726464"/>
        <c:scaling>
          <c:orientation val="minMax"/>
        </c:scaling>
        <c:delete val="0"/>
        <c:axPos val="b"/>
        <c:majorTickMark val="out"/>
        <c:minorTickMark val="none"/>
        <c:tickLblPos val="nextTo"/>
        <c:crossAx val="161728000"/>
        <c:crosses val="autoZero"/>
        <c:auto val="1"/>
        <c:lblAlgn val="ctr"/>
        <c:lblOffset val="100"/>
        <c:noMultiLvlLbl val="0"/>
      </c:catAx>
      <c:valAx>
        <c:axId val="161728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1726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0.12934</cdr:x>
      <cdr:y>0.26276</cdr:y>
    </cdr:from>
    <cdr:to>
      <cdr:x>0.96465</cdr:x>
      <cdr:y>0.26455</cdr:y>
    </cdr:to>
    <cdr:cxnSp macro="">
      <cdr:nvCxnSpPr>
        <cdr:cNvPr id="3" name="Łącznik prostoliniowy 2"/>
        <cdr:cNvCxnSpPr/>
      </cdr:nvCxnSpPr>
      <cdr:spPr>
        <a:xfrm xmlns:a="http://schemas.openxmlformats.org/drawingml/2006/main" flipV="1">
          <a:off x="522766" y="1038258"/>
          <a:ext cx="3376135" cy="7073"/>
        </a:xfrm>
        <a:prstGeom xmlns:a="http://schemas.openxmlformats.org/drawingml/2006/main" prst="line">
          <a:avLst/>
        </a:prstGeom>
        <a:ln xmlns:a="http://schemas.openxmlformats.org/drawingml/2006/main" w="2222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0.17449</cdr:x>
      <cdr:y>0.15377</cdr:y>
    </cdr:from>
    <cdr:to>
      <cdr:x>0.33371</cdr:x>
      <cdr:y>0.25261</cdr:y>
    </cdr:to>
    <cdr:sp macro="" textlink="">
      <cdr:nvSpPr>
        <cdr:cNvPr id="6" name="pole tekstowe 5"/>
        <cdr:cNvSpPr txBox="1"/>
      </cdr:nvSpPr>
      <cdr:spPr>
        <a:xfrm xmlns:a="http://schemas.openxmlformats.org/drawingml/2006/main">
          <a:off x="705268" y="607587"/>
          <a:ext cx="643531" cy="3905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2000" dirty="0" smtClean="0"/>
            <a:t>64,6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0.14509</cdr:x>
      <cdr:y>0.25564</cdr:y>
    </cdr:from>
    <cdr:to>
      <cdr:x>0.69494</cdr:x>
      <cdr:y>0.35348</cdr:y>
    </cdr:to>
    <cdr:sp macro="" textlink="">
      <cdr:nvSpPr>
        <cdr:cNvPr id="7" name="pole tekstowe 6"/>
        <cdr:cNvSpPr txBox="1"/>
      </cdr:nvSpPr>
      <cdr:spPr>
        <a:xfrm xmlns:a="http://schemas.openxmlformats.org/drawingml/2006/main">
          <a:off x="586421" y="1010105"/>
          <a:ext cx="2222370" cy="3865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2000" dirty="0" smtClean="0"/>
            <a:t>Ogółem - iniekcyjni</a:t>
          </a:r>
          <a:endParaRPr lang="en-US" sz="2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844B3-7032-49FC-B700-C28B3FBCA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4681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36F827-B4CF-40AD-965D-9C4F87ED1EE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139778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B8C2BD-14FE-4F58-9325-79950C39528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l-PL"/>
          </a:p>
        </p:txBody>
      </p:sp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291BB8-8F79-4123-ACF1-050A63AABEA0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l-PL"/>
          </a:p>
        </p:txBody>
      </p:sp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291BB8-8F79-4123-ACF1-050A63AABEA0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l-PL"/>
          </a:p>
        </p:txBody>
      </p:sp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A1291BB8-8F79-4123-ACF1-050A63AABEA0}" type="slidenum">
              <a:rPr lang="pl-PL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291BB8-8F79-4123-ACF1-050A63AABEA0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pl-PL"/>
          </a:p>
        </p:txBody>
      </p:sp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291BB8-8F79-4123-ACF1-050A63AABEA0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l-PL"/>
          </a:p>
        </p:txBody>
      </p:sp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291BB8-8F79-4123-ACF1-050A63AABEA0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pl-PL"/>
          </a:p>
        </p:txBody>
      </p:sp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180C4-CAD4-4F81-8D13-9B2F05318DD9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pl-PL"/>
          </a:p>
        </p:txBody>
      </p:sp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E80524-5D32-4C89-9C57-B856879F67F2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l-PL"/>
          </a:p>
        </p:txBody>
      </p:sp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A1EB67-3782-4AB9-B244-E2BDB773AC8E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l-PL"/>
          </a:p>
        </p:txBody>
      </p:sp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291BB8-8F79-4123-ACF1-050A63AABEA0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l-PL"/>
          </a:p>
        </p:txBody>
      </p:sp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291BB8-8F79-4123-ACF1-050A63AABEA0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l-PL"/>
          </a:p>
        </p:txBody>
      </p:sp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291BB8-8F79-4123-ACF1-050A63AABEA0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l-PL"/>
          </a:p>
        </p:txBody>
      </p:sp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291BB8-8F79-4123-ACF1-050A63AABEA0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l-PL"/>
          </a:p>
        </p:txBody>
      </p:sp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A1291BB8-8F79-4123-ACF1-050A63AABEA0}" type="slidenum">
              <a:rPr lang="pl-PL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291BB8-8F79-4123-ACF1-050A63AABEA0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l-PL"/>
          </a:p>
        </p:txBody>
      </p:sp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25966-4955-41D6-866F-D4C886C8BB7E}" type="datetimeFigureOut">
              <a:rPr lang="pl-PL"/>
              <a:pPr>
                <a:defRPr/>
              </a:pPr>
              <a:t>2015-10-26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6F49A-6AC9-4DA5-AF22-FAAC47743A5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142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C792A-6AF3-40D7-89C5-F1A737522238}" type="datetimeFigureOut">
              <a:rPr lang="pl-PL"/>
              <a:pPr>
                <a:defRPr/>
              </a:pPr>
              <a:t>2015-10-26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2E8C0-86AB-4DF6-B671-62B62D103AF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858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4157F-548C-4366-9A03-D05CFA025C77}" type="datetimeFigureOut">
              <a:rPr lang="pl-PL"/>
              <a:pPr>
                <a:defRPr/>
              </a:pPr>
              <a:t>2015-10-26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15A78-15F6-4BAE-B614-562146CDBAC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910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07A61-21C1-47D9-B449-05D8AAA5CE52}" type="datetimeFigureOut">
              <a:rPr lang="pl-PL"/>
              <a:pPr>
                <a:defRPr/>
              </a:pPr>
              <a:t>2015-10-26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880A3-54F4-4CFB-BED3-EBCD8F74857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394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0D09D-A665-4065-B8AB-14B5DDAE79E4}" type="datetimeFigureOut">
              <a:rPr lang="pl-PL"/>
              <a:pPr>
                <a:defRPr/>
              </a:pPr>
              <a:t>2015-10-26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CCE46-4326-4465-8CEA-BF3F707EA75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469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582E4-3633-4FB2-8B8F-D1B4D5AC1B7F}" type="datetimeFigureOut">
              <a:rPr lang="pl-PL"/>
              <a:pPr>
                <a:defRPr/>
              </a:pPr>
              <a:t>2015-10-26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36067-9A69-4488-99FF-7C2B123C162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4824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EA57F-F34F-4DDD-81FC-385DDB285A79}" type="datetimeFigureOut">
              <a:rPr lang="pl-PL"/>
              <a:pPr>
                <a:defRPr/>
              </a:pPr>
              <a:t>2015-10-26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905E1-A092-47A6-9E09-E1E4A70DECE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0476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69E89-47CF-4FB0-85BC-B783DBBC1E9F}" type="datetimeFigureOut">
              <a:rPr lang="pl-PL"/>
              <a:pPr>
                <a:defRPr/>
              </a:pPr>
              <a:t>2015-10-26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86A3A-3939-4780-A355-4166AB865CC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296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7B5F1-682B-4519-AE37-1174A9AFB3C1}" type="datetimeFigureOut">
              <a:rPr lang="pl-PL"/>
              <a:pPr>
                <a:defRPr/>
              </a:pPr>
              <a:t>2015-10-26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8276C-B8A0-4B01-9466-F0B65069195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0174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94219-83DD-46FD-B364-5C7EC367F3F3}" type="datetimeFigureOut">
              <a:rPr lang="pl-PL"/>
              <a:pPr>
                <a:defRPr/>
              </a:pPr>
              <a:t>2015-10-26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4DACE-E53E-4871-83A0-23A1DA4578F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441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CB91E-B298-4CCC-933C-F273D975F693}" type="datetimeFigureOut">
              <a:rPr lang="pl-PL"/>
              <a:pPr>
                <a:defRPr/>
              </a:pPr>
              <a:t>2015-10-26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8C93C-C96B-4A88-ABF8-CA8287FCEE6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225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4200E1-543F-4E03-9628-77E6ED737C7C}" type="datetimeFigureOut">
              <a:rPr lang="pl-PL"/>
              <a:pPr>
                <a:defRPr/>
              </a:pPr>
              <a:t>2015-10-26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C9DFB7-37C9-4078-9FA1-D4D800ADC64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8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8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3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5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>
          <a:xfrm>
            <a:off x="555625" y="1603375"/>
            <a:ext cx="4567238" cy="1035050"/>
          </a:xfrm>
        </p:spPr>
        <p:txBody>
          <a:bodyPr lIns="0" tIns="0" rIns="0" bIns="0" anchor="t"/>
          <a:lstStyle/>
          <a:p>
            <a:pPr algn="l" eaLnBrk="1" hangingPunct="1"/>
            <a:r>
              <a:rPr lang="pl-PL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Projekt „Zapobieganie zakażeniom HCV”</a:t>
            </a:r>
          </a:p>
        </p:txBody>
      </p:sp>
      <p:sp>
        <p:nvSpPr>
          <p:cNvPr id="2051" name="Tytuł 1"/>
          <p:cNvSpPr txBox="1">
            <a:spLocks/>
          </p:cNvSpPr>
          <p:nvPr/>
        </p:nvSpPr>
        <p:spPr bwMode="auto">
          <a:xfrm>
            <a:off x="555625" y="4356100"/>
            <a:ext cx="77724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sz="1400">
                <a:latin typeface="Arial" pitchFamily="34" charset="0"/>
              </a:rPr>
              <a:t>PROJEKT WSPÓŁFINANSOWANY PRZEZ SZWAJCARIĘ  W RAMACH SZWAJCARSKIEGO PROGRAMU WSPÓŁPRACY  Z NOWYMI KRAJAMI CZŁONKOWSKIMI UNII EUROPEJSKIEJ ORAZ MINISTRA ZDROWIA</a:t>
            </a:r>
          </a:p>
        </p:txBody>
      </p:sp>
      <p:pic>
        <p:nvPicPr>
          <p:cNvPr id="2052" name="Obraz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569913"/>
            <a:ext cx="27590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Obraz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6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pole tekstowe 26"/>
          <p:cNvSpPr txBox="1">
            <a:spLocks noChangeArrowheads="1"/>
          </p:cNvSpPr>
          <p:nvPr/>
        </p:nvSpPr>
        <p:spPr bwMode="auto">
          <a:xfrm>
            <a:off x="555625" y="6519863"/>
            <a:ext cx="81549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sz="1400">
                <a:solidFill>
                  <a:schemeClr val="bg1"/>
                </a:solidFill>
                <a:latin typeface="Arial" pitchFamily="34" charset="0"/>
              </a:rPr>
              <a:t>www.hcv.pzh.gov.pl</a:t>
            </a:r>
          </a:p>
        </p:txBody>
      </p:sp>
      <p:sp>
        <p:nvSpPr>
          <p:cNvPr id="2055" name="Tytuł 1"/>
          <p:cNvSpPr txBox="1">
            <a:spLocks/>
          </p:cNvSpPr>
          <p:nvPr/>
        </p:nvSpPr>
        <p:spPr bwMode="auto">
          <a:xfrm>
            <a:off x="555625" y="3016250"/>
            <a:ext cx="77724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pl-PL" dirty="0">
                <a:latin typeface="Trebuchet MS" pitchFamily="34" charset="0"/>
              </a:rPr>
              <a:t>Zasadniczym celem projektu jest stworzenie podstaw do zaplanowania długofalowej strategii przeciwdziałania zakażeniom HCV i zwalczania </a:t>
            </a:r>
            <a:br>
              <a:rPr lang="pl-PL" dirty="0">
                <a:latin typeface="Trebuchet MS" pitchFamily="34" charset="0"/>
              </a:rPr>
            </a:br>
            <a:r>
              <a:rPr lang="pl-PL" dirty="0" err="1">
                <a:latin typeface="Trebuchet MS" pitchFamily="34" charset="0"/>
              </a:rPr>
              <a:t>wzw</a:t>
            </a:r>
            <a:r>
              <a:rPr lang="pl-PL" dirty="0">
                <a:latin typeface="Trebuchet MS" pitchFamily="34" charset="0"/>
              </a:rPr>
              <a:t> C w Polsce oraz opracowanie założeń do dokumentu </a:t>
            </a:r>
            <a:r>
              <a:rPr lang="pl-PL" b="1" dirty="0">
                <a:latin typeface="Trebuchet MS" pitchFamily="34" charset="0"/>
              </a:rPr>
              <a:t>„Narodowa Strategia Zapobiegania i Zwalczania Zakażeń HCV na lata 2015-2020”</a:t>
            </a:r>
            <a:r>
              <a:rPr lang="pl-PL" dirty="0">
                <a:latin typeface="Trebuchet MS" pitchFamily="34" charset="0"/>
              </a:rPr>
              <a:t>.</a:t>
            </a:r>
          </a:p>
        </p:txBody>
      </p:sp>
      <p:grpSp>
        <p:nvGrpSpPr>
          <p:cNvPr id="2067" name="Group 19"/>
          <p:cNvGrpSpPr>
            <a:grpSpLocks/>
          </p:cNvGrpSpPr>
          <p:nvPr/>
        </p:nvGrpSpPr>
        <p:grpSpPr bwMode="auto">
          <a:xfrm>
            <a:off x="555625" y="5370513"/>
            <a:ext cx="7604125" cy="703262"/>
            <a:chOff x="350" y="3383"/>
            <a:chExt cx="4790" cy="443"/>
          </a:xfrm>
        </p:grpSpPr>
        <p:pic>
          <p:nvPicPr>
            <p:cNvPr id="2058" name="Obraz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" y="3383"/>
              <a:ext cx="36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9" name="Text Box 9"/>
            <p:cNvSpPr txBox="1">
              <a:spLocks noChangeArrowheads="1"/>
            </p:cNvSpPr>
            <p:nvPr/>
          </p:nvSpPr>
          <p:spPr bwMode="auto">
            <a:xfrm>
              <a:off x="710" y="3383"/>
              <a:ext cx="85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sz="800" b="1">
                  <a:latin typeface="Trebuchet MS" pitchFamily="34" charset="0"/>
                </a:rPr>
                <a:t>Narodowy Instytut Zdrowia Publicznego – Państwowy Zakład Higieny w Warszawie</a:t>
              </a:r>
              <a:endParaRPr lang="pl-PL"/>
            </a:p>
          </p:txBody>
        </p:sp>
        <p:pic>
          <p:nvPicPr>
            <p:cNvPr id="2060" name="Obraz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3389"/>
              <a:ext cx="361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1" name="Text Box 8"/>
            <p:cNvSpPr txBox="1">
              <a:spLocks noChangeArrowheads="1"/>
            </p:cNvSpPr>
            <p:nvPr/>
          </p:nvSpPr>
          <p:spPr bwMode="auto">
            <a:xfrm>
              <a:off x="2255" y="3389"/>
              <a:ext cx="555" cy="3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pl-PL" sz="800" b="1">
                  <a:latin typeface="Trebuchet MS" pitchFamily="34" charset="0"/>
                </a:rPr>
                <a:t>Instytut Psychiatrii</a:t>
              </a:r>
            </a:p>
            <a:p>
              <a:pPr algn="ctr" eaLnBrk="1" hangingPunct="1"/>
              <a:r>
                <a:rPr lang="pl-PL" sz="800" b="1">
                  <a:latin typeface="Trebuchet MS" pitchFamily="34" charset="0"/>
                </a:rPr>
                <a:t>I Neurologii </a:t>
              </a:r>
              <a:br>
                <a:rPr lang="pl-PL" sz="800" b="1">
                  <a:latin typeface="Trebuchet MS" pitchFamily="34" charset="0"/>
                </a:rPr>
              </a:br>
              <a:r>
                <a:rPr lang="pl-PL" sz="800" b="1">
                  <a:latin typeface="Trebuchet MS" pitchFamily="34" charset="0"/>
                </a:rPr>
                <a:t>w Warszawie</a:t>
              </a:r>
              <a:endParaRPr lang="pl-PL"/>
            </a:p>
          </p:txBody>
        </p:sp>
        <p:pic>
          <p:nvPicPr>
            <p:cNvPr id="2062" name="Obraz 7" descr="Opis: logon"/>
            <p:cNvPicPr preferRelativeResize="0"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3" y="3385"/>
              <a:ext cx="449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3" name="Text Box 5"/>
            <p:cNvSpPr txBox="1">
              <a:spLocks noChangeArrowheads="1"/>
            </p:cNvSpPr>
            <p:nvPr/>
          </p:nvSpPr>
          <p:spPr bwMode="auto">
            <a:xfrm>
              <a:off x="3452" y="3412"/>
              <a:ext cx="526" cy="3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pl-PL" sz="800" b="1">
                  <a:latin typeface="Trebuchet MS" pitchFamily="34" charset="0"/>
                </a:rPr>
                <a:t>Uniwersytet Medyczny </a:t>
              </a:r>
              <a:br>
                <a:rPr lang="pl-PL" sz="800" b="1">
                  <a:latin typeface="Trebuchet MS" pitchFamily="34" charset="0"/>
                </a:rPr>
              </a:br>
              <a:r>
                <a:rPr lang="pl-PL" sz="800" b="1">
                  <a:latin typeface="Trebuchet MS" pitchFamily="34" charset="0"/>
                </a:rPr>
                <a:t>w Lublinie</a:t>
              </a:r>
              <a:endParaRPr lang="pl-PL"/>
            </a:p>
          </p:txBody>
        </p:sp>
        <p:pic>
          <p:nvPicPr>
            <p:cNvPr id="2064" name="Obraz 6"/>
            <p:cNvPicPr preferRelativeResize="0"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9" y="3421"/>
              <a:ext cx="361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5" name="Text Box 4"/>
            <p:cNvSpPr txBox="1">
              <a:spLocks noChangeArrowheads="1"/>
            </p:cNvSpPr>
            <p:nvPr/>
          </p:nvSpPr>
          <p:spPr bwMode="auto">
            <a:xfrm>
              <a:off x="4672" y="3421"/>
              <a:ext cx="468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pl-PL" sz="800" b="1">
                  <a:latin typeface="Trebuchet MS" pitchFamily="34" charset="0"/>
                </a:rPr>
                <a:t>Główny Inspektorat Sanitarny</a:t>
              </a:r>
              <a:endParaRPr lang="pl-PL"/>
            </a:p>
          </p:txBody>
        </p:sp>
      </p:grpSp>
      <p:pic>
        <p:nvPicPr>
          <p:cNvPr id="2057" name="Picture 16" descr="C:\Users\mburzynski\Desktop\HCV ai eps pdf\HCV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3" y="1322388"/>
            <a:ext cx="1944687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6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ymbol zastępczy zawartości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22953656"/>
              </p:ext>
            </p:extLst>
          </p:nvPr>
        </p:nvGraphicFramePr>
        <p:xfrm>
          <a:off x="253265" y="2086708"/>
          <a:ext cx="4226141" cy="3992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218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6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pole tekstowe 2"/>
          <p:cNvSpPr txBox="1">
            <a:spLocks noChangeArrowheads="1"/>
          </p:cNvSpPr>
          <p:nvPr/>
        </p:nvSpPr>
        <p:spPr bwMode="auto">
          <a:xfrm>
            <a:off x="555625" y="6534150"/>
            <a:ext cx="7381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sz="1200">
                <a:solidFill>
                  <a:schemeClr val="bg1"/>
                </a:solidFill>
                <a:latin typeface="Arial" pitchFamily="34" charset="0"/>
              </a:rPr>
              <a:t>www.hcv.pzh.gov.pl</a:t>
            </a:r>
          </a:p>
        </p:txBody>
      </p:sp>
      <p:pic>
        <p:nvPicPr>
          <p:cNvPr id="9220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381000"/>
            <a:ext cx="137953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6" descr="C:\Users\mburzynski\Desktop\HCV ai eps pdf\HCV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62" y="214312"/>
            <a:ext cx="136207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269630" y="697705"/>
            <a:ext cx="3821723" cy="1107649"/>
          </a:xfrm>
        </p:spPr>
        <p:txBody>
          <a:bodyPr/>
          <a:lstStyle/>
          <a:p>
            <a:r>
              <a:rPr lang="pl-PL" b="0" dirty="0"/>
              <a:t>Bezdomność, a </a:t>
            </a:r>
            <a:r>
              <a:rPr lang="pl-PL" b="0" dirty="0" smtClean="0"/>
              <a:t>używanie używanych igieł </a:t>
            </a:r>
            <a:r>
              <a:rPr lang="pl-PL" b="0" dirty="0"/>
              <a:t>i </a:t>
            </a:r>
            <a:r>
              <a:rPr lang="pl-PL" b="0" dirty="0" smtClean="0"/>
              <a:t>strzykawek w czasie ostatnich 30 dni</a:t>
            </a:r>
            <a:endParaRPr lang="en-US" b="0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>
          <a:xfrm>
            <a:off x="4246562" y="668218"/>
            <a:ext cx="4733315" cy="1219199"/>
          </a:xfrm>
        </p:spPr>
        <p:txBody>
          <a:bodyPr/>
          <a:lstStyle/>
          <a:p>
            <a:r>
              <a:rPr lang="pl-PL" b="0" dirty="0" smtClean="0"/>
              <a:t>Ryzykowne miejsca </a:t>
            </a:r>
          </a:p>
          <a:p>
            <a:r>
              <a:rPr lang="pl-PL" b="0" dirty="0" smtClean="0"/>
              <a:t>iniekcji</a:t>
            </a:r>
            <a:r>
              <a:rPr lang="pl-PL" b="0" dirty="0"/>
              <a:t>, a używanie używanych igieł i </a:t>
            </a:r>
            <a:r>
              <a:rPr lang="pl-PL" b="0" dirty="0" smtClean="0"/>
              <a:t>strzykawek </a:t>
            </a:r>
            <a:r>
              <a:rPr lang="pl-PL" b="0" dirty="0"/>
              <a:t>w czasie ostatnich 30 dni</a:t>
            </a:r>
            <a:endParaRPr lang="en-US" b="0" dirty="0"/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50881304"/>
              </p:ext>
            </p:extLst>
          </p:nvPr>
        </p:nvGraphicFramePr>
        <p:xfrm>
          <a:off x="4246562" y="2098431"/>
          <a:ext cx="4678362" cy="3880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5272456" y="6057484"/>
            <a:ext cx="3531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Istotne statystycznie  p 0,01    </a:t>
            </a:r>
            <a:endParaRPr lang="en-US" sz="16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715108" y="6057484"/>
            <a:ext cx="3531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Istotne statystycznie  p 0,01    </a:t>
            </a:r>
            <a:endParaRPr lang="en-US" sz="16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3962102" y="5995928"/>
            <a:ext cx="1219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N = 424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6853391"/>
      </p:ext>
    </p:extLst>
  </p:cSld>
  <p:clrMapOvr>
    <a:masterClrMapping/>
  </p:clrMapOvr>
  <p:transition spd="med" advTm="6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6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pole tekstowe 2"/>
          <p:cNvSpPr txBox="1">
            <a:spLocks noChangeArrowheads="1"/>
          </p:cNvSpPr>
          <p:nvPr/>
        </p:nvSpPr>
        <p:spPr bwMode="auto">
          <a:xfrm>
            <a:off x="555625" y="6534150"/>
            <a:ext cx="7381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sz="1200">
                <a:solidFill>
                  <a:schemeClr val="bg1"/>
                </a:solidFill>
                <a:latin typeface="Arial" pitchFamily="34" charset="0"/>
              </a:rPr>
              <a:t>www.hcv.pzh.gov.pl</a:t>
            </a:r>
          </a:p>
        </p:txBody>
      </p:sp>
      <p:pic>
        <p:nvPicPr>
          <p:cNvPr id="9220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381000"/>
            <a:ext cx="137953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6" descr="C:\Users\mburzynski\Desktop\HCV ai eps pdf\HCV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62" y="214312"/>
            <a:ext cx="136207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4321" y="616255"/>
            <a:ext cx="8570422" cy="1378800"/>
          </a:xfrm>
        </p:spPr>
        <p:txBody>
          <a:bodyPr/>
          <a:lstStyle/>
          <a:p>
            <a:pPr algn="l"/>
            <a:r>
              <a:rPr lang="pl-PL" sz="2800" dirty="0" smtClean="0"/>
              <a:t>Testowanie na </a:t>
            </a:r>
            <a:r>
              <a:rPr lang="pl-PL" sz="2800" dirty="0" err="1" smtClean="0"/>
              <a:t>HCV</a:t>
            </a:r>
            <a:r>
              <a:rPr lang="pl-PL" sz="2800" dirty="0" smtClean="0"/>
              <a:t> w przeszłości a używanie </a:t>
            </a:r>
            <a:br>
              <a:rPr lang="pl-PL" sz="2800" dirty="0" smtClean="0"/>
            </a:br>
            <a:r>
              <a:rPr lang="pl-PL" sz="2800" dirty="0" smtClean="0"/>
              <a:t>używanych igieł i </a:t>
            </a:r>
            <a:r>
              <a:rPr lang="pl-PL" sz="2800" dirty="0"/>
              <a:t>strzykawek w czasie ostatnich 30 dni (</a:t>
            </a:r>
            <a:r>
              <a:rPr lang="pl-PL" sz="2800" dirty="0" smtClean="0"/>
              <a:t>odsetki)</a:t>
            </a:r>
            <a:endParaRPr lang="en-US" sz="2800" dirty="0">
              <a:solidFill>
                <a:prstClr val="black"/>
              </a:solidFill>
            </a:endParaRPr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584750"/>
              </p:ext>
            </p:extLst>
          </p:nvPr>
        </p:nvGraphicFramePr>
        <p:xfrm>
          <a:off x="555625" y="1995054"/>
          <a:ext cx="7939982" cy="4400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7675334" y="1566571"/>
            <a:ext cx="1219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N = 424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0072150"/>
      </p:ext>
    </p:extLst>
  </p:cSld>
  <p:clrMapOvr>
    <a:masterClrMapping/>
  </p:clrMapOvr>
  <p:transition spd="med" advTm="60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6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pole tekstowe 2"/>
          <p:cNvSpPr txBox="1">
            <a:spLocks noChangeArrowheads="1"/>
          </p:cNvSpPr>
          <p:nvPr/>
        </p:nvSpPr>
        <p:spPr bwMode="auto">
          <a:xfrm>
            <a:off x="555625" y="6534150"/>
            <a:ext cx="7381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sz="1200">
                <a:solidFill>
                  <a:prstClr val="white"/>
                </a:solidFill>
                <a:latin typeface="Arial" pitchFamily="34" charset="0"/>
              </a:rPr>
              <a:t>www.hcv.pzh.gov.pl</a:t>
            </a:r>
          </a:p>
        </p:txBody>
      </p:sp>
      <p:pic>
        <p:nvPicPr>
          <p:cNvPr id="9220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260976"/>
            <a:ext cx="137953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pole tekstowe 2"/>
          <p:cNvSpPr txBox="1">
            <a:spLocks noChangeArrowheads="1"/>
          </p:cNvSpPr>
          <p:nvPr/>
        </p:nvSpPr>
        <p:spPr bwMode="auto">
          <a:xfrm>
            <a:off x="555625" y="2046288"/>
            <a:ext cx="7920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en-US" sz="240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9222" name="Picture 16" descr="C:\Users\mburzynski\Desktop\HCV ai eps pdf\HCV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168" y="200818"/>
            <a:ext cx="136207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874" y="639967"/>
            <a:ext cx="7748138" cy="820739"/>
          </a:xfrm>
        </p:spPr>
        <p:txBody>
          <a:bodyPr tIns="0" bIns="36000"/>
          <a:lstStyle/>
          <a:p>
            <a:pPr algn="l">
              <a:lnSpc>
                <a:spcPct val="80000"/>
              </a:lnSpc>
            </a:pPr>
            <a:r>
              <a:rPr lang="pl-PL" sz="2800" dirty="0"/>
              <a:t>Ryzyko </a:t>
            </a:r>
            <a:r>
              <a:rPr lang="pl-PL" sz="2800" dirty="0" smtClean="0"/>
              <a:t>używania używanych igieł lub strzykawek w czasie ostatnich 30 dni – </a:t>
            </a:r>
            <a:r>
              <a:rPr lang="pl-PL" sz="2800" dirty="0"/>
              <a:t>model regresji </a:t>
            </a:r>
            <a:r>
              <a:rPr lang="pl-PL" sz="2800" dirty="0" smtClean="0"/>
              <a:t>logistycznej</a:t>
            </a:r>
            <a:endParaRPr lang="en-US" sz="28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13173"/>
              </p:ext>
            </p:extLst>
          </p:nvPr>
        </p:nvGraphicFramePr>
        <p:xfrm>
          <a:off x="144379" y="1665056"/>
          <a:ext cx="8855241" cy="47697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96679"/>
                <a:gridCol w="870155"/>
                <a:gridCol w="973393"/>
                <a:gridCol w="961362"/>
                <a:gridCol w="2153652"/>
              </a:tblGrid>
              <a:tr h="792304"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Zmienne,</a:t>
                      </a:r>
                      <a:r>
                        <a:rPr lang="pl-PL" sz="2000" baseline="0" dirty="0" smtClean="0"/>
                        <a:t> kategorie </a:t>
                      </a:r>
                    </a:p>
                    <a:p>
                      <a:r>
                        <a:rPr lang="pl-PL" sz="2000" baseline="0" dirty="0" smtClean="0"/>
                        <a:t>(kategoria referencyjna)</a:t>
                      </a:r>
                      <a:endParaRPr lang="en-US" sz="20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Iloraz szans</a:t>
                      </a:r>
                      <a:endParaRPr lang="en-US" dirty="0"/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CI dolna granica</a:t>
                      </a:r>
                      <a:endParaRPr lang="en-US" dirty="0"/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CI górna</a:t>
                      </a:r>
                      <a:r>
                        <a:rPr lang="pl-PL" baseline="0" dirty="0" smtClean="0"/>
                        <a:t> granica</a:t>
                      </a:r>
                      <a:endParaRPr lang="en-US" dirty="0"/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Zmienne poza modelem: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556"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Bezdomność (nie)</a:t>
                      </a:r>
                      <a:endParaRPr lang="en-US" sz="20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2,359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1,435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3,879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36000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800" dirty="0" smtClean="0"/>
                        <a:t>Płeć</a:t>
                      </a:r>
                    </a:p>
                    <a:p>
                      <a:pPr marL="360000" marR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Wiek </a:t>
                      </a:r>
                    </a:p>
                    <a:p>
                      <a:pPr marL="360000" marR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Wykształcenie </a:t>
                      </a:r>
                    </a:p>
                    <a:p>
                      <a:pPr marL="360000" marR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Liczba lat od pierwszej iniekcji</a:t>
                      </a:r>
                    </a:p>
                    <a:p>
                      <a:pPr marL="360000" marR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Pobyty w areszcie</a:t>
                      </a:r>
                    </a:p>
                    <a:p>
                      <a:pPr marL="360000" marR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pl-PL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Dopasowanie modelu:</a:t>
                      </a:r>
                      <a:endParaRPr lang="pl-PL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60000" marR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78,1% klasyfikacji poprawnych </a:t>
                      </a:r>
                    </a:p>
                    <a:p>
                      <a:pPr marL="360000" marR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l-PL" sz="18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Nagelkerkego</a:t>
                      </a: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0,19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68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Ryzykowne miejsca iniekcji (nie)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1,986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1,133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3,483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360000" marR="0" indent="-28575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pl-PL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26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Codzienne</a:t>
                      </a:r>
                      <a:r>
                        <a:rPr lang="pl-PL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iniekcje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(1x na tydzień i rzadziej)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3,430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1,746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6,737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60000" marR="0" indent="-2857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pl-PL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66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Iniekcje 2-6x na tydzień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(1x na tydzień i rzadziej)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1,694   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0,852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3,367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5027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Testowany </a:t>
                      </a:r>
                      <a:r>
                        <a:rPr lang="pl-PL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HCV</a:t>
                      </a: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 (nie testowany)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0,656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0,387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1,109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360000" marR="0" indent="-28575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58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Testowany </a:t>
                      </a:r>
                      <a:r>
                        <a:rPr lang="pl-PL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HCV</a:t>
                      </a: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(nie testowany)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0,299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0,131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0,685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7760678" y="1266093"/>
            <a:ext cx="1219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N = 424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0373665"/>
      </p:ext>
    </p:extLst>
  </p:cSld>
  <p:clrMapOvr>
    <a:masterClrMapping/>
  </p:clrMapOvr>
  <p:transition spd="med" advTm="60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6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pole tekstowe 2"/>
          <p:cNvSpPr txBox="1">
            <a:spLocks noChangeArrowheads="1"/>
          </p:cNvSpPr>
          <p:nvPr/>
        </p:nvSpPr>
        <p:spPr bwMode="auto">
          <a:xfrm>
            <a:off x="555625" y="6534150"/>
            <a:ext cx="7381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sz="1200">
                <a:solidFill>
                  <a:schemeClr val="bg1"/>
                </a:solidFill>
                <a:latin typeface="Arial" pitchFamily="34" charset="0"/>
              </a:rPr>
              <a:t>www.hcv.pzh.gov.pl</a:t>
            </a:r>
          </a:p>
        </p:txBody>
      </p:sp>
      <p:pic>
        <p:nvPicPr>
          <p:cNvPr id="9220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400050"/>
            <a:ext cx="137953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pole tekstowe 2"/>
          <p:cNvSpPr txBox="1">
            <a:spLocks noChangeArrowheads="1"/>
          </p:cNvSpPr>
          <p:nvPr/>
        </p:nvSpPr>
        <p:spPr bwMode="auto">
          <a:xfrm>
            <a:off x="555625" y="2046288"/>
            <a:ext cx="7920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en-US" sz="2400">
              <a:latin typeface="Trebuchet MS" pitchFamily="34" charset="0"/>
            </a:endParaRPr>
          </a:p>
        </p:txBody>
      </p:sp>
      <p:pic>
        <p:nvPicPr>
          <p:cNvPr id="9222" name="Picture 16" descr="C:\Users\mburzynski\Desktop\HCV ai eps pdf\HCV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62" y="490537"/>
            <a:ext cx="136207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413" y="874053"/>
            <a:ext cx="7289798" cy="708220"/>
          </a:xfrm>
        </p:spPr>
        <p:txBody>
          <a:bodyPr tIns="0" bIns="36000"/>
          <a:lstStyle/>
          <a:p>
            <a:pPr algn="l"/>
            <a:r>
              <a:rPr lang="pl-PL" sz="4000" dirty="0" smtClean="0"/>
              <a:t>Posumowanie (1)</a:t>
            </a:r>
            <a:endParaRPr lang="en-US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6524" y="1629508"/>
            <a:ext cx="8557846" cy="4680120"/>
          </a:xfrm>
        </p:spPr>
        <p:txBody>
          <a:bodyPr/>
          <a:lstStyle/>
          <a:p>
            <a:pPr marL="342900" lvl="1" indent="-342900">
              <a:spcBef>
                <a:spcPts val="300"/>
              </a:spcBef>
              <a:buFont typeface="Arial" pitchFamily="34" charset="0"/>
              <a:buChar char="•"/>
            </a:pPr>
            <a:r>
              <a:rPr lang="pl-PL" sz="2600" dirty="0" smtClean="0"/>
              <a:t>Rozpowszechnienie przeciwciał HCV wśród problemowych użytkowników narkotyków, którzy nigdy nie używali ich w iniekcjach jest ponad 6 razy wyższe niż w populacji generalnej.</a:t>
            </a:r>
          </a:p>
          <a:p>
            <a:pPr marL="342900" lvl="1" indent="-342900">
              <a:spcBef>
                <a:spcPts val="300"/>
              </a:spcBef>
              <a:buFont typeface="Arial" pitchFamily="34" charset="0"/>
              <a:buChar char="•"/>
            </a:pPr>
            <a:r>
              <a:rPr lang="pl-PL" sz="2600" dirty="0"/>
              <a:t>Rozpowszechnienie przeciwciał HCV wśród </a:t>
            </a:r>
            <a:r>
              <a:rPr lang="pl-PL" sz="2600" dirty="0" smtClean="0"/>
              <a:t>iniekcyjnych użytkowników narkotyków jest blisko 10 razy wyższe niż wśród pozostałych użytkowników narkotyków</a:t>
            </a:r>
          </a:p>
          <a:p>
            <a:pPr marL="342900" lvl="1" indent="-342900">
              <a:spcBef>
                <a:spcPts val="300"/>
              </a:spcBef>
              <a:buFont typeface="Arial" pitchFamily="34" charset="0"/>
              <a:buChar char="•"/>
            </a:pPr>
            <a:r>
              <a:rPr lang="pl-PL" sz="2600" dirty="0" smtClean="0"/>
              <a:t>Czynniki ryzyka przeciwciał HCV wśród iniekcyjnych użytkowników: wiek, używanie używanego przez innych sprzętu do iniekcji, wykształcenie oraz pobyty w placówkach penitencjarnych </a:t>
            </a:r>
          </a:p>
          <a:p>
            <a:pPr marL="342900" lvl="1" indent="-342900">
              <a:spcBef>
                <a:spcPts val="300"/>
              </a:spcBef>
              <a:buFont typeface="Arial" pitchFamily="34" charset="0"/>
              <a:buChar char="•"/>
            </a:pPr>
            <a:endParaRPr 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1940156825"/>
      </p:ext>
    </p:extLst>
  </p:cSld>
  <p:clrMapOvr>
    <a:masterClrMapping/>
  </p:clrMapOvr>
  <p:transition spd="med" advTm="60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6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pole tekstowe 2"/>
          <p:cNvSpPr txBox="1">
            <a:spLocks noChangeArrowheads="1"/>
          </p:cNvSpPr>
          <p:nvPr/>
        </p:nvSpPr>
        <p:spPr bwMode="auto">
          <a:xfrm>
            <a:off x="555625" y="6534150"/>
            <a:ext cx="7381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sz="1200">
                <a:solidFill>
                  <a:schemeClr val="bg1"/>
                </a:solidFill>
                <a:latin typeface="Arial" pitchFamily="34" charset="0"/>
              </a:rPr>
              <a:t>www.hcv.pzh.gov.pl</a:t>
            </a:r>
          </a:p>
        </p:txBody>
      </p:sp>
      <p:pic>
        <p:nvPicPr>
          <p:cNvPr id="9220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400050"/>
            <a:ext cx="137953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pole tekstowe 2"/>
          <p:cNvSpPr txBox="1">
            <a:spLocks noChangeArrowheads="1"/>
          </p:cNvSpPr>
          <p:nvPr/>
        </p:nvSpPr>
        <p:spPr bwMode="auto">
          <a:xfrm>
            <a:off x="555625" y="2046288"/>
            <a:ext cx="7920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en-US" sz="2400">
              <a:latin typeface="Trebuchet MS" pitchFamily="34" charset="0"/>
            </a:endParaRPr>
          </a:p>
        </p:txBody>
      </p:sp>
      <p:pic>
        <p:nvPicPr>
          <p:cNvPr id="9222" name="Picture 16" descr="C:\Users\mburzynski\Desktop\HCV ai eps pdf\HCV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62" y="490537"/>
            <a:ext cx="136207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413" y="749104"/>
            <a:ext cx="7289798" cy="708220"/>
          </a:xfrm>
        </p:spPr>
        <p:txBody>
          <a:bodyPr tIns="0" bIns="36000"/>
          <a:lstStyle/>
          <a:p>
            <a:pPr algn="l"/>
            <a:r>
              <a:rPr lang="pl-PL" sz="4000" dirty="0" smtClean="0"/>
              <a:t>Posumowanie (2)</a:t>
            </a:r>
            <a:endParaRPr lang="en-US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6524" y="1584960"/>
            <a:ext cx="8557846" cy="4724668"/>
          </a:xfrm>
        </p:spPr>
        <p:txBody>
          <a:bodyPr/>
          <a:lstStyle/>
          <a:p>
            <a:pPr marL="342900" lvl="1" indent="-342900">
              <a:spcBef>
                <a:spcPts val="300"/>
              </a:spcBef>
              <a:buFont typeface="Arial" pitchFamily="34" charset="0"/>
              <a:buChar char="•"/>
            </a:pPr>
            <a:r>
              <a:rPr lang="pl-PL" sz="2600" dirty="0" smtClean="0"/>
              <a:t>Blisko 60% iniekcyjnych użytkowników narkotyków robi sobie zastrzyki w miejscach szczególnie ryzykownych takich jak ulica, opuszczony dom lub pustostan, toaleta publiczna </a:t>
            </a:r>
          </a:p>
          <a:p>
            <a:pPr marL="342900" lvl="1" indent="-342900">
              <a:spcBef>
                <a:spcPts val="300"/>
              </a:spcBef>
              <a:buFont typeface="Arial" pitchFamily="34" charset="0"/>
              <a:buChar char="•"/>
            </a:pPr>
            <a:r>
              <a:rPr lang="pl-PL" sz="2600" dirty="0" smtClean="0"/>
              <a:t>Używaniu używanego przez innych sprzętu do iniekcji sprzyja: doświadczanie bezdomności, iniekcje w miejscach szczególnego ryzyka oraz codzienne iniekcje. Rzadziej takie zachowania podejmują osoby, które testowały się i mają wynik </a:t>
            </a:r>
            <a:r>
              <a:rPr lang="pl-PL" sz="2600" dirty="0" err="1" smtClean="0"/>
              <a:t>HCV</a:t>
            </a:r>
            <a:r>
              <a:rPr lang="pl-PL" sz="2600" dirty="0" smtClean="0"/>
              <a:t>-  </a:t>
            </a:r>
            <a:endParaRPr lang="pl-PL" sz="2600" dirty="0"/>
          </a:p>
          <a:p>
            <a:pPr marL="342900" lvl="1" indent="-342900">
              <a:spcBef>
                <a:spcPts val="300"/>
              </a:spcBef>
              <a:buFont typeface="Arial" pitchFamily="34" charset="0"/>
              <a:buChar char="•"/>
            </a:pPr>
            <a:r>
              <a:rPr lang="pl-PL" sz="2600" dirty="0" smtClean="0"/>
              <a:t> </a:t>
            </a:r>
          </a:p>
          <a:p>
            <a:pPr marL="342900" lvl="1" indent="-342900">
              <a:spcBef>
                <a:spcPts val="300"/>
              </a:spcBef>
              <a:buFont typeface="Arial" pitchFamily="34" charset="0"/>
              <a:buChar char="•"/>
            </a:pPr>
            <a:endParaRPr 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453192098"/>
      </p:ext>
    </p:extLst>
  </p:cSld>
  <p:clrMapOvr>
    <a:masterClrMapping/>
  </p:clrMapOvr>
  <p:transition spd="med" advTm="60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6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pole tekstowe 2"/>
          <p:cNvSpPr txBox="1">
            <a:spLocks noChangeArrowheads="1"/>
          </p:cNvSpPr>
          <p:nvPr/>
        </p:nvSpPr>
        <p:spPr bwMode="auto">
          <a:xfrm>
            <a:off x="555625" y="6534150"/>
            <a:ext cx="7381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sz="1200">
                <a:solidFill>
                  <a:schemeClr val="bg1"/>
                </a:solidFill>
                <a:latin typeface="Arial" pitchFamily="34" charset="0"/>
              </a:rPr>
              <a:t>www.hcv.pzh.gov.pl</a:t>
            </a:r>
          </a:p>
        </p:txBody>
      </p:sp>
      <p:pic>
        <p:nvPicPr>
          <p:cNvPr id="9220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400050"/>
            <a:ext cx="137953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pole tekstowe 2"/>
          <p:cNvSpPr txBox="1">
            <a:spLocks noChangeArrowheads="1"/>
          </p:cNvSpPr>
          <p:nvPr/>
        </p:nvSpPr>
        <p:spPr bwMode="auto">
          <a:xfrm>
            <a:off x="555625" y="2046288"/>
            <a:ext cx="7920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en-US" sz="2400">
              <a:latin typeface="Trebuchet MS" pitchFamily="34" charset="0"/>
            </a:endParaRPr>
          </a:p>
        </p:txBody>
      </p:sp>
      <p:pic>
        <p:nvPicPr>
          <p:cNvPr id="9222" name="Picture 16" descr="C:\Users\mburzynski\Desktop\HCV ai eps pdf\HCV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62" y="490537"/>
            <a:ext cx="136207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5477" y="785188"/>
            <a:ext cx="7069288" cy="708220"/>
          </a:xfrm>
        </p:spPr>
        <p:txBody>
          <a:bodyPr tIns="0" bIns="36000"/>
          <a:lstStyle/>
          <a:p>
            <a:pPr algn="l"/>
            <a:r>
              <a:rPr lang="pl-PL" sz="4000" dirty="0" smtClean="0"/>
              <a:t>Wnioski</a:t>
            </a:r>
            <a:endParaRPr lang="en-US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9114" y="1547446"/>
            <a:ext cx="8173060" cy="4848592"/>
          </a:xfrm>
        </p:spPr>
        <p:txBody>
          <a:bodyPr/>
          <a:lstStyle/>
          <a:p>
            <a:pPr marL="342900" lvl="1" indent="-342900">
              <a:spcBef>
                <a:spcPts val="300"/>
              </a:spcBef>
              <a:buFont typeface="Arial" pitchFamily="34" charset="0"/>
              <a:buChar char="•"/>
            </a:pPr>
            <a:r>
              <a:rPr lang="pl-PL" dirty="0" smtClean="0"/>
              <a:t>Potrzeba specyficznych  programów profilaktycznych dla iniekcyjnych oraz nieiniekcyjnych problemowych użytkowników narkotyków uwzględniających odmienność uwarunkowań</a:t>
            </a:r>
          </a:p>
          <a:p>
            <a:pPr marL="342900" lvl="1" indent="-342900">
              <a:spcBef>
                <a:spcPts val="300"/>
              </a:spcBef>
              <a:buFont typeface="Arial" pitchFamily="34" charset="0"/>
              <a:buChar char="•"/>
            </a:pPr>
            <a:r>
              <a:rPr lang="pl-PL" dirty="0" smtClean="0"/>
              <a:t>Profilaktyka HCV adresowana do iniekcyjnych użytkowników narkotyków nie może ograniczać się do edukacji, ale powinna także tworzyć bezpieczne warunki iniekcji</a:t>
            </a:r>
          </a:p>
          <a:p>
            <a:pPr marL="342900" lvl="1" indent="-342900">
              <a:spcBef>
                <a:spcPts val="300"/>
              </a:spcBef>
              <a:buFont typeface="Arial" pitchFamily="34" charset="0"/>
              <a:buChar char="•"/>
            </a:pPr>
            <a:r>
              <a:rPr lang="pl-PL" dirty="0" smtClean="0"/>
              <a:t>Pokoje </a:t>
            </a:r>
            <a:r>
              <a:rPr lang="pl-PL" dirty="0"/>
              <a:t>bezpiecznych iniekcji </a:t>
            </a:r>
            <a:r>
              <a:rPr lang="pl-PL" dirty="0" smtClean="0"/>
              <a:t>(</a:t>
            </a:r>
            <a:r>
              <a:rPr lang="en-US" dirty="0" smtClean="0"/>
              <a:t>injection rooms</a:t>
            </a:r>
            <a:r>
              <a:rPr lang="pl-PL" dirty="0" smtClean="0"/>
              <a:t>) byłyby pożądanym rozszerzeniem oferty z zakresu redukcji szkód (</a:t>
            </a:r>
            <a:r>
              <a:rPr lang="en-US" dirty="0" smtClean="0"/>
              <a:t>harm reduction</a:t>
            </a:r>
            <a:r>
              <a:rPr lang="pl-PL" dirty="0" smtClean="0"/>
              <a:t>)</a:t>
            </a:r>
          </a:p>
          <a:p>
            <a:pPr marL="0" lvl="1" indent="0">
              <a:spcBef>
                <a:spcPts val="300"/>
              </a:spcBef>
              <a:buNone/>
            </a:pPr>
            <a:endParaRPr lang="pl-PL" sz="2400" dirty="0" smtClean="0"/>
          </a:p>
          <a:p>
            <a:pPr marL="342900" lvl="1" indent="-342900">
              <a:spcBef>
                <a:spcPts val="300"/>
              </a:spcBef>
              <a:buFont typeface="Arial" pitchFamily="34" charset="0"/>
              <a:buChar char="•"/>
            </a:pPr>
            <a:endParaRPr 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1025207"/>
      </p:ext>
    </p:extLst>
  </p:cSld>
  <p:clrMapOvr>
    <a:masterClrMapping/>
  </p:clrMapOvr>
  <p:transition spd="med" advTm="60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Obraz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6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Obraz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400050"/>
            <a:ext cx="137953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pole tekstowe 15"/>
          <p:cNvSpPr txBox="1">
            <a:spLocks noChangeArrowheads="1"/>
          </p:cNvSpPr>
          <p:nvPr/>
        </p:nvSpPr>
        <p:spPr bwMode="auto">
          <a:xfrm>
            <a:off x="555625" y="6534150"/>
            <a:ext cx="78851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sz="1200">
                <a:solidFill>
                  <a:schemeClr val="bg1"/>
                </a:solidFill>
                <a:latin typeface="Arial" pitchFamily="34" charset="0"/>
              </a:rPr>
              <a:t>www.hcv.pzh.gov.pl</a:t>
            </a:r>
          </a:p>
        </p:txBody>
      </p:sp>
      <p:sp>
        <p:nvSpPr>
          <p:cNvPr id="41989" name="Tytuł 1"/>
          <p:cNvSpPr txBox="1">
            <a:spLocks/>
          </p:cNvSpPr>
          <p:nvPr/>
        </p:nvSpPr>
        <p:spPr bwMode="auto">
          <a:xfrm>
            <a:off x="555625" y="2657475"/>
            <a:ext cx="82359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sz="1400" dirty="0">
                <a:latin typeface="Arial" pitchFamily="34" charset="0"/>
              </a:rPr>
              <a:t>PROJEKT WSPÓŁFINANSOWANY PRZEZ SZWAJCARIĘ  W RAMACH SZWAJCARSKIEGO PROGRAMU WSPÓŁPRACY  Z NOWYMI KRAJAMI CZŁONKOWSKIMI UNII EUROPEJSKIEJ </a:t>
            </a:r>
            <a:br>
              <a:rPr lang="pl-PL" sz="1400" dirty="0">
                <a:latin typeface="Arial" pitchFamily="34" charset="0"/>
              </a:rPr>
            </a:br>
            <a:r>
              <a:rPr lang="pl-PL" dirty="0"/>
              <a:t>ORAZ MINISTRA ZDROWIA</a:t>
            </a:r>
            <a:endParaRPr lang="pl-PL" sz="1400" dirty="0">
              <a:latin typeface="Arial" pitchFamily="34" charset="0"/>
            </a:endParaRPr>
          </a:p>
        </p:txBody>
      </p:sp>
      <p:sp>
        <p:nvSpPr>
          <p:cNvPr id="41990" name="Prostokąt 1"/>
          <p:cNvSpPr>
            <a:spLocks noChangeArrowheads="1"/>
          </p:cNvSpPr>
          <p:nvPr/>
        </p:nvSpPr>
        <p:spPr bwMode="auto">
          <a:xfrm>
            <a:off x="538163" y="3836988"/>
            <a:ext cx="45720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sz="1000" dirty="0">
                <a:latin typeface="Myriad Pro"/>
              </a:rPr>
              <a:t>Narodowy Instytut Zdrowia Publicznego – Państwowy Zakład Higieny</a:t>
            </a:r>
          </a:p>
          <a:p>
            <a:r>
              <a:rPr lang="pl-PL" sz="1000" dirty="0">
                <a:latin typeface="Myriad Pro"/>
              </a:rPr>
              <a:t>ul. Chocimska 24</a:t>
            </a:r>
          </a:p>
          <a:p>
            <a:r>
              <a:rPr lang="pl-PL" sz="1000" dirty="0">
                <a:latin typeface="Myriad Pro"/>
              </a:rPr>
              <a:t>00-791 Warszawa</a:t>
            </a:r>
          </a:p>
          <a:p>
            <a:r>
              <a:rPr lang="pl-PL" sz="1000" dirty="0">
                <a:latin typeface="Myriad Pro"/>
              </a:rPr>
              <a:t>Tel.: +48 22 542 13 71</a:t>
            </a:r>
          </a:p>
          <a:p>
            <a:r>
              <a:rPr lang="pl-PL" sz="1000" dirty="0">
                <a:latin typeface="Myriad Pro"/>
              </a:rPr>
              <a:t>Fax.: +48 22 849 74 84, +48 22 849 35 13</a:t>
            </a:r>
          </a:p>
          <a:p>
            <a:r>
              <a:rPr lang="pl-PL" sz="1000" dirty="0">
                <a:latin typeface="Myriad Pro"/>
              </a:rPr>
              <a:t>e-mail: hcv@pzh.gov.pl</a:t>
            </a:r>
          </a:p>
          <a:p>
            <a:r>
              <a:rPr lang="pl-PL" sz="1000" dirty="0">
                <a:latin typeface="Myriad Pro"/>
              </a:rPr>
              <a:t>www: http://www.hcv.pzh.gov.pl</a:t>
            </a:r>
          </a:p>
        </p:txBody>
      </p:sp>
      <p:grpSp>
        <p:nvGrpSpPr>
          <p:cNvPr id="42002" name="Group 18"/>
          <p:cNvGrpSpPr>
            <a:grpSpLocks/>
          </p:cNvGrpSpPr>
          <p:nvPr/>
        </p:nvGrpSpPr>
        <p:grpSpPr bwMode="auto">
          <a:xfrm>
            <a:off x="555625" y="5370513"/>
            <a:ext cx="7604125" cy="703262"/>
            <a:chOff x="350" y="3383"/>
            <a:chExt cx="4790" cy="443"/>
          </a:xfrm>
        </p:grpSpPr>
        <p:pic>
          <p:nvPicPr>
            <p:cNvPr id="42003" name="Obraz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" y="3383"/>
              <a:ext cx="36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4" name="Text Box 9"/>
            <p:cNvSpPr txBox="1">
              <a:spLocks noChangeArrowheads="1"/>
            </p:cNvSpPr>
            <p:nvPr/>
          </p:nvSpPr>
          <p:spPr bwMode="auto">
            <a:xfrm>
              <a:off x="710" y="3383"/>
              <a:ext cx="85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sz="800" b="1">
                  <a:latin typeface="Trebuchet MS" pitchFamily="34" charset="0"/>
                </a:rPr>
                <a:t>Narodowy Instytut Zdrowia Publicznego – Państwowy Zakład Higieny w Warszawie</a:t>
              </a:r>
              <a:endParaRPr lang="pl-PL"/>
            </a:p>
          </p:txBody>
        </p:sp>
        <p:pic>
          <p:nvPicPr>
            <p:cNvPr id="42005" name="Obraz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3389"/>
              <a:ext cx="361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6" name="Text Box 8"/>
            <p:cNvSpPr txBox="1">
              <a:spLocks noChangeArrowheads="1"/>
            </p:cNvSpPr>
            <p:nvPr/>
          </p:nvSpPr>
          <p:spPr bwMode="auto">
            <a:xfrm>
              <a:off x="2255" y="3389"/>
              <a:ext cx="555" cy="3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pl-PL" sz="800" b="1">
                  <a:latin typeface="Trebuchet MS" pitchFamily="34" charset="0"/>
                </a:rPr>
                <a:t>Instytut Psychiatrii</a:t>
              </a:r>
            </a:p>
            <a:p>
              <a:pPr algn="ctr" eaLnBrk="1" hangingPunct="1"/>
              <a:r>
                <a:rPr lang="pl-PL" sz="800" b="1">
                  <a:latin typeface="Trebuchet MS" pitchFamily="34" charset="0"/>
                </a:rPr>
                <a:t>I Neurologii </a:t>
              </a:r>
              <a:br>
                <a:rPr lang="pl-PL" sz="800" b="1">
                  <a:latin typeface="Trebuchet MS" pitchFamily="34" charset="0"/>
                </a:rPr>
              </a:br>
              <a:r>
                <a:rPr lang="pl-PL" sz="800" b="1">
                  <a:latin typeface="Trebuchet MS" pitchFamily="34" charset="0"/>
                </a:rPr>
                <a:t>w Warszawie</a:t>
              </a:r>
              <a:endParaRPr lang="pl-PL"/>
            </a:p>
          </p:txBody>
        </p:sp>
        <p:pic>
          <p:nvPicPr>
            <p:cNvPr id="42007" name="Obraz 7" descr="Opis: logon"/>
            <p:cNvPicPr preferRelativeResize="0"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3" y="3385"/>
              <a:ext cx="449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8" name="Text Box 5"/>
            <p:cNvSpPr txBox="1">
              <a:spLocks noChangeArrowheads="1"/>
            </p:cNvSpPr>
            <p:nvPr/>
          </p:nvSpPr>
          <p:spPr bwMode="auto">
            <a:xfrm>
              <a:off x="3452" y="3412"/>
              <a:ext cx="526" cy="3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pl-PL" sz="800" b="1">
                  <a:latin typeface="Trebuchet MS" pitchFamily="34" charset="0"/>
                </a:rPr>
                <a:t>Uniwersytet Medyczny </a:t>
              </a:r>
              <a:br>
                <a:rPr lang="pl-PL" sz="800" b="1">
                  <a:latin typeface="Trebuchet MS" pitchFamily="34" charset="0"/>
                </a:rPr>
              </a:br>
              <a:r>
                <a:rPr lang="pl-PL" sz="800" b="1">
                  <a:latin typeface="Trebuchet MS" pitchFamily="34" charset="0"/>
                </a:rPr>
                <a:t>w Lublinie</a:t>
              </a:r>
              <a:endParaRPr lang="pl-PL"/>
            </a:p>
          </p:txBody>
        </p:sp>
        <p:pic>
          <p:nvPicPr>
            <p:cNvPr id="42009" name="Obraz 6"/>
            <p:cNvPicPr preferRelativeResize="0"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9" y="3421"/>
              <a:ext cx="361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10" name="Text Box 4"/>
            <p:cNvSpPr txBox="1">
              <a:spLocks noChangeArrowheads="1"/>
            </p:cNvSpPr>
            <p:nvPr/>
          </p:nvSpPr>
          <p:spPr bwMode="auto">
            <a:xfrm>
              <a:off x="4672" y="3421"/>
              <a:ext cx="468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pl-PL" sz="800" b="1">
                  <a:latin typeface="Trebuchet MS" pitchFamily="34" charset="0"/>
                </a:rPr>
                <a:t>Główny Inspektorat Sanitarny</a:t>
              </a:r>
              <a:endParaRPr lang="pl-PL"/>
            </a:p>
          </p:txBody>
        </p:sp>
      </p:grpSp>
      <p:pic>
        <p:nvPicPr>
          <p:cNvPr id="42011" name="Picture 16" descr="C:\Users\mburzynski\Desktop\HCV ai eps pdf\HCV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684213"/>
            <a:ext cx="136207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rostokąt 1"/>
          <p:cNvSpPr>
            <a:spLocks noChangeArrowheads="1"/>
          </p:cNvSpPr>
          <p:nvPr/>
        </p:nvSpPr>
        <p:spPr bwMode="auto">
          <a:xfrm>
            <a:off x="2641600" y="1651000"/>
            <a:ext cx="3173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en-US" sz="2800" dirty="0">
                <a:latin typeface="Trebuchet MS" pitchFamily="34" charset="0"/>
              </a:rPr>
              <a:t>Dziękuję za uwagę</a:t>
            </a:r>
          </a:p>
        </p:txBody>
      </p:sp>
    </p:spTree>
  </p:cSld>
  <p:clrMapOvr>
    <a:masterClrMapping/>
  </p:clrMapOvr>
  <p:transition spd="med" advTm="6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6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pole tekstowe 2"/>
          <p:cNvSpPr txBox="1">
            <a:spLocks noChangeArrowheads="1"/>
          </p:cNvSpPr>
          <p:nvPr/>
        </p:nvSpPr>
        <p:spPr bwMode="auto">
          <a:xfrm>
            <a:off x="555625" y="6534150"/>
            <a:ext cx="7381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sz="1200">
                <a:solidFill>
                  <a:schemeClr val="bg1"/>
                </a:solidFill>
                <a:latin typeface="Arial" pitchFamily="34" charset="0"/>
              </a:rPr>
              <a:t>www.hcv.pzh.gov.pl</a:t>
            </a:r>
          </a:p>
        </p:txBody>
      </p:sp>
      <p:pic>
        <p:nvPicPr>
          <p:cNvPr id="307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400050"/>
            <a:ext cx="137953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pole tekstowe 2"/>
          <p:cNvSpPr txBox="1">
            <a:spLocks noChangeArrowheads="1"/>
          </p:cNvSpPr>
          <p:nvPr/>
        </p:nvSpPr>
        <p:spPr bwMode="auto">
          <a:xfrm>
            <a:off x="555625" y="1333500"/>
            <a:ext cx="3054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>
                <a:latin typeface="Trebuchet MS" pitchFamily="34" charset="0"/>
              </a:rPr>
              <a:t>Instytucja realizująca:</a:t>
            </a:r>
          </a:p>
        </p:txBody>
      </p:sp>
      <p:pic>
        <p:nvPicPr>
          <p:cNvPr id="3078" name="Obraz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866900"/>
            <a:ext cx="11398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1814513" y="2008188"/>
            <a:ext cx="2757487" cy="8572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sz="1400" b="1">
                <a:latin typeface="Trebuchet MS" pitchFamily="34" charset="0"/>
              </a:rPr>
              <a:t>Narodowy Instytut Zdrowia Publicznego – Państwowy Zakład Higieny w Warszawie</a:t>
            </a:r>
          </a:p>
          <a:p>
            <a:pPr eaLnBrk="1" hangingPunct="1"/>
            <a:endParaRPr lang="pl-PL"/>
          </a:p>
        </p:txBody>
      </p:sp>
      <p:sp>
        <p:nvSpPr>
          <p:cNvPr id="3080" name="pole tekstowe 9"/>
          <p:cNvSpPr txBox="1">
            <a:spLocks noChangeArrowheads="1"/>
          </p:cNvSpPr>
          <p:nvPr/>
        </p:nvSpPr>
        <p:spPr bwMode="auto">
          <a:xfrm>
            <a:off x="674688" y="3276600"/>
            <a:ext cx="3054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>
                <a:latin typeface="Trebuchet MS" pitchFamily="34" charset="0"/>
              </a:rPr>
              <a:t>Partnerzy:</a:t>
            </a:r>
          </a:p>
        </p:txBody>
      </p:sp>
      <p:pic>
        <p:nvPicPr>
          <p:cNvPr id="3081" name="Obraz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4149725"/>
            <a:ext cx="113982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 Box 8"/>
          <p:cNvSpPr txBox="1">
            <a:spLocks noChangeArrowheads="1"/>
          </p:cNvSpPr>
          <p:nvPr/>
        </p:nvSpPr>
        <p:spPr bwMode="auto">
          <a:xfrm>
            <a:off x="1814513" y="4478338"/>
            <a:ext cx="1035050" cy="64611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1000" b="1">
                <a:latin typeface="Trebuchet MS" pitchFamily="34" charset="0"/>
              </a:rPr>
              <a:t>Instytut Psychiatrii</a:t>
            </a:r>
          </a:p>
          <a:p>
            <a:pPr algn="ctr" eaLnBrk="1" hangingPunct="1"/>
            <a:r>
              <a:rPr lang="pl-PL" sz="1000" b="1">
                <a:latin typeface="Trebuchet MS" pitchFamily="34" charset="0"/>
              </a:rPr>
              <a:t>I Neurologii </a:t>
            </a:r>
            <a:br>
              <a:rPr lang="pl-PL" sz="1000" b="1">
                <a:latin typeface="Trebuchet MS" pitchFamily="34" charset="0"/>
              </a:rPr>
            </a:br>
            <a:r>
              <a:rPr lang="pl-PL" sz="1000" b="1">
                <a:latin typeface="Trebuchet MS" pitchFamily="34" charset="0"/>
              </a:rPr>
              <a:t>w Warszawie</a:t>
            </a:r>
            <a:endParaRPr lang="pl-PL" sz="1000"/>
          </a:p>
        </p:txBody>
      </p:sp>
      <p:pic>
        <p:nvPicPr>
          <p:cNvPr id="3083" name="Obraz 7" descr="Opis: logon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63" y="4078288"/>
            <a:ext cx="12414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Text Box 5"/>
          <p:cNvSpPr txBox="1">
            <a:spLocks noChangeArrowheads="1"/>
          </p:cNvSpPr>
          <p:nvPr/>
        </p:nvSpPr>
        <p:spPr bwMode="auto">
          <a:xfrm>
            <a:off x="4090988" y="4470400"/>
            <a:ext cx="1042987" cy="53498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1000" b="1">
                <a:latin typeface="Trebuchet MS" pitchFamily="34" charset="0"/>
              </a:rPr>
              <a:t>Uniwersytet Medyczny </a:t>
            </a:r>
            <a:br>
              <a:rPr lang="pl-PL" sz="1000" b="1">
                <a:latin typeface="Trebuchet MS" pitchFamily="34" charset="0"/>
              </a:rPr>
            </a:br>
            <a:r>
              <a:rPr lang="pl-PL" sz="1000" b="1">
                <a:latin typeface="Trebuchet MS" pitchFamily="34" charset="0"/>
              </a:rPr>
              <a:t>w Lublinie</a:t>
            </a:r>
          </a:p>
        </p:txBody>
      </p:sp>
      <p:pic>
        <p:nvPicPr>
          <p:cNvPr id="3085" name="Obraz 6"/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4149725"/>
            <a:ext cx="113982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Text Box 4"/>
          <p:cNvSpPr txBox="1">
            <a:spLocks noChangeArrowheads="1"/>
          </p:cNvSpPr>
          <p:nvPr/>
        </p:nvSpPr>
        <p:spPr bwMode="auto">
          <a:xfrm>
            <a:off x="6804025" y="4432300"/>
            <a:ext cx="1044575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1000" b="1">
                <a:latin typeface="Trebuchet MS" pitchFamily="34" charset="0"/>
              </a:rPr>
              <a:t>Główny Inspektorat Sanitarny</a:t>
            </a:r>
          </a:p>
        </p:txBody>
      </p:sp>
      <p:pic>
        <p:nvPicPr>
          <p:cNvPr id="3090" name="Picture 16" descr="C:\Users\mburzynski\Desktop\HCV ai eps pdf\HCV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684213"/>
            <a:ext cx="136207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" name="pole tekstowe 2"/>
          <p:cNvSpPr txBox="1">
            <a:spLocks noChangeArrowheads="1"/>
          </p:cNvSpPr>
          <p:nvPr/>
        </p:nvSpPr>
        <p:spPr bwMode="auto">
          <a:xfrm>
            <a:off x="555625" y="1333500"/>
            <a:ext cx="3054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>
                <a:latin typeface="Trebuchet MS" pitchFamily="34" charset="0"/>
              </a:rPr>
              <a:t>Instytucja realizująca:</a:t>
            </a:r>
          </a:p>
        </p:txBody>
      </p:sp>
      <p:pic>
        <p:nvPicPr>
          <p:cNvPr id="3092" name="Obraz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866900"/>
            <a:ext cx="11398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3" name="Text Box 9"/>
          <p:cNvSpPr txBox="1">
            <a:spLocks noChangeArrowheads="1"/>
          </p:cNvSpPr>
          <p:nvPr/>
        </p:nvSpPr>
        <p:spPr bwMode="auto">
          <a:xfrm>
            <a:off x="1814513" y="2008188"/>
            <a:ext cx="2757487" cy="8572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sz="1400" b="1">
                <a:latin typeface="Trebuchet MS" pitchFamily="34" charset="0"/>
              </a:rPr>
              <a:t>Narodowy Instytut Zdrowia Publicznego – Państwowy Zakład Higieny w Warszawie</a:t>
            </a:r>
          </a:p>
          <a:p>
            <a:pPr eaLnBrk="1" hangingPunct="1"/>
            <a:endParaRPr lang="pl-PL"/>
          </a:p>
        </p:txBody>
      </p:sp>
      <p:sp>
        <p:nvSpPr>
          <p:cNvPr id="3094" name="pole tekstowe 2"/>
          <p:cNvSpPr txBox="1">
            <a:spLocks noChangeArrowheads="1"/>
          </p:cNvSpPr>
          <p:nvPr/>
        </p:nvSpPr>
        <p:spPr bwMode="auto">
          <a:xfrm>
            <a:off x="555625" y="1333500"/>
            <a:ext cx="3054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>
                <a:latin typeface="Trebuchet MS" pitchFamily="34" charset="0"/>
              </a:rPr>
              <a:t>Instytucja realizująca:</a:t>
            </a:r>
          </a:p>
        </p:txBody>
      </p:sp>
      <p:pic>
        <p:nvPicPr>
          <p:cNvPr id="3095" name="Obraz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866900"/>
            <a:ext cx="11398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6" name="pole tekstowe 9"/>
          <p:cNvSpPr txBox="1">
            <a:spLocks noChangeArrowheads="1"/>
          </p:cNvSpPr>
          <p:nvPr/>
        </p:nvSpPr>
        <p:spPr bwMode="auto">
          <a:xfrm>
            <a:off x="674688" y="3276600"/>
            <a:ext cx="3054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>
                <a:latin typeface="Trebuchet MS" pitchFamily="34" charset="0"/>
              </a:rPr>
              <a:t>Partnerzy:</a:t>
            </a:r>
          </a:p>
        </p:txBody>
      </p:sp>
      <p:sp>
        <p:nvSpPr>
          <p:cNvPr id="3097" name="Text Box 9"/>
          <p:cNvSpPr txBox="1">
            <a:spLocks noChangeArrowheads="1"/>
          </p:cNvSpPr>
          <p:nvPr/>
        </p:nvSpPr>
        <p:spPr bwMode="auto">
          <a:xfrm>
            <a:off x="1814513" y="2008188"/>
            <a:ext cx="2757487" cy="8572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sz="1400" b="1">
                <a:latin typeface="Trebuchet MS" pitchFamily="34" charset="0"/>
              </a:rPr>
              <a:t>Narodowy Instytut Zdrowia Publicznego – Państwowy Zakład Higieny w Warszawie</a:t>
            </a:r>
          </a:p>
          <a:p>
            <a:pPr eaLnBrk="1" hangingPunct="1"/>
            <a:endParaRPr lang="pl-PL"/>
          </a:p>
        </p:txBody>
      </p:sp>
      <p:sp>
        <p:nvSpPr>
          <p:cNvPr id="3098" name="pole tekstowe 2"/>
          <p:cNvSpPr txBox="1">
            <a:spLocks noChangeArrowheads="1"/>
          </p:cNvSpPr>
          <p:nvPr/>
        </p:nvSpPr>
        <p:spPr bwMode="auto">
          <a:xfrm>
            <a:off x="555625" y="1333500"/>
            <a:ext cx="3054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>
                <a:latin typeface="Trebuchet MS" pitchFamily="34" charset="0"/>
              </a:rPr>
              <a:t>Instytucja realizująca:</a:t>
            </a:r>
          </a:p>
        </p:txBody>
      </p:sp>
      <p:pic>
        <p:nvPicPr>
          <p:cNvPr id="3099" name="Obraz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866900"/>
            <a:ext cx="11398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0" name="Obraz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4149725"/>
            <a:ext cx="113982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1" name="pole tekstowe 9"/>
          <p:cNvSpPr txBox="1">
            <a:spLocks noChangeArrowheads="1"/>
          </p:cNvSpPr>
          <p:nvPr/>
        </p:nvSpPr>
        <p:spPr bwMode="auto">
          <a:xfrm>
            <a:off x="674688" y="3276600"/>
            <a:ext cx="3054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>
                <a:latin typeface="Trebuchet MS" pitchFamily="34" charset="0"/>
              </a:rPr>
              <a:t>Partnerzy:</a:t>
            </a:r>
          </a:p>
        </p:txBody>
      </p:sp>
      <p:sp>
        <p:nvSpPr>
          <p:cNvPr id="3102" name="Text Box 9"/>
          <p:cNvSpPr txBox="1">
            <a:spLocks noChangeArrowheads="1"/>
          </p:cNvSpPr>
          <p:nvPr/>
        </p:nvSpPr>
        <p:spPr bwMode="auto">
          <a:xfrm>
            <a:off x="1814513" y="2008188"/>
            <a:ext cx="2757487" cy="8572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sz="1400" b="1">
                <a:latin typeface="Trebuchet MS" pitchFamily="34" charset="0"/>
              </a:rPr>
              <a:t>Narodowy Instytut Zdrowia Publicznego – Państwowy Zakład Higieny w Warszawie</a:t>
            </a:r>
          </a:p>
          <a:p>
            <a:pPr eaLnBrk="1" hangingPunct="1"/>
            <a:endParaRPr lang="pl-PL"/>
          </a:p>
        </p:txBody>
      </p:sp>
      <p:sp>
        <p:nvSpPr>
          <p:cNvPr id="3103" name="pole tekstowe 2"/>
          <p:cNvSpPr txBox="1">
            <a:spLocks noChangeArrowheads="1"/>
          </p:cNvSpPr>
          <p:nvPr/>
        </p:nvSpPr>
        <p:spPr bwMode="auto">
          <a:xfrm>
            <a:off x="555625" y="1333500"/>
            <a:ext cx="3054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>
                <a:latin typeface="Trebuchet MS" pitchFamily="34" charset="0"/>
              </a:rPr>
              <a:t>Instytucja realizująca:</a:t>
            </a:r>
          </a:p>
        </p:txBody>
      </p:sp>
      <p:pic>
        <p:nvPicPr>
          <p:cNvPr id="3104" name="Obraz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866900"/>
            <a:ext cx="11398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5" name="Text Box 8"/>
          <p:cNvSpPr txBox="1">
            <a:spLocks noChangeArrowheads="1"/>
          </p:cNvSpPr>
          <p:nvPr/>
        </p:nvSpPr>
        <p:spPr bwMode="auto">
          <a:xfrm>
            <a:off x="1814513" y="4478338"/>
            <a:ext cx="1035050" cy="64611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1000" b="1">
                <a:latin typeface="Trebuchet MS" pitchFamily="34" charset="0"/>
              </a:rPr>
              <a:t>Instytut Psychiatrii</a:t>
            </a:r>
          </a:p>
          <a:p>
            <a:pPr algn="ctr" eaLnBrk="1" hangingPunct="1"/>
            <a:r>
              <a:rPr lang="pl-PL" sz="1000" b="1">
                <a:latin typeface="Trebuchet MS" pitchFamily="34" charset="0"/>
              </a:rPr>
              <a:t>I Neurologii </a:t>
            </a:r>
            <a:br>
              <a:rPr lang="pl-PL" sz="1000" b="1">
                <a:latin typeface="Trebuchet MS" pitchFamily="34" charset="0"/>
              </a:rPr>
            </a:br>
            <a:r>
              <a:rPr lang="pl-PL" sz="1000" b="1">
                <a:latin typeface="Trebuchet MS" pitchFamily="34" charset="0"/>
              </a:rPr>
              <a:t>w Warszawie</a:t>
            </a:r>
            <a:endParaRPr lang="pl-PL" sz="1000"/>
          </a:p>
        </p:txBody>
      </p:sp>
      <p:pic>
        <p:nvPicPr>
          <p:cNvPr id="3106" name="Obraz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4149725"/>
            <a:ext cx="113982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7" name="pole tekstowe 9"/>
          <p:cNvSpPr txBox="1">
            <a:spLocks noChangeArrowheads="1"/>
          </p:cNvSpPr>
          <p:nvPr/>
        </p:nvSpPr>
        <p:spPr bwMode="auto">
          <a:xfrm>
            <a:off x="674688" y="3276600"/>
            <a:ext cx="3054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>
                <a:latin typeface="Trebuchet MS" pitchFamily="34" charset="0"/>
              </a:rPr>
              <a:t>Partnerzy:</a:t>
            </a:r>
          </a:p>
        </p:txBody>
      </p:sp>
      <p:sp>
        <p:nvSpPr>
          <p:cNvPr id="3108" name="Text Box 9"/>
          <p:cNvSpPr txBox="1">
            <a:spLocks noChangeArrowheads="1"/>
          </p:cNvSpPr>
          <p:nvPr/>
        </p:nvSpPr>
        <p:spPr bwMode="auto">
          <a:xfrm>
            <a:off x="1814513" y="2008188"/>
            <a:ext cx="2757487" cy="8572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sz="1400" b="1">
                <a:latin typeface="Trebuchet MS" pitchFamily="34" charset="0"/>
              </a:rPr>
              <a:t>Narodowy Instytut Zdrowia Publicznego – Państwowy Zakład Higieny w Warszawie</a:t>
            </a:r>
          </a:p>
          <a:p>
            <a:pPr eaLnBrk="1" hangingPunct="1"/>
            <a:endParaRPr lang="pl-PL"/>
          </a:p>
        </p:txBody>
      </p:sp>
      <p:sp>
        <p:nvSpPr>
          <p:cNvPr id="3109" name="pole tekstowe 2"/>
          <p:cNvSpPr txBox="1">
            <a:spLocks noChangeArrowheads="1"/>
          </p:cNvSpPr>
          <p:nvPr/>
        </p:nvSpPr>
        <p:spPr bwMode="auto">
          <a:xfrm>
            <a:off x="555625" y="1333500"/>
            <a:ext cx="3054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>
                <a:latin typeface="Trebuchet MS" pitchFamily="34" charset="0"/>
              </a:rPr>
              <a:t>Instytucja realizująca:</a:t>
            </a:r>
          </a:p>
        </p:txBody>
      </p:sp>
      <p:pic>
        <p:nvPicPr>
          <p:cNvPr id="3110" name="Obraz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866900"/>
            <a:ext cx="11398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1" name="Obraz 7" descr="Opis: logon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63" y="4078288"/>
            <a:ext cx="12414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2" name="Text Box 8"/>
          <p:cNvSpPr txBox="1">
            <a:spLocks noChangeArrowheads="1"/>
          </p:cNvSpPr>
          <p:nvPr/>
        </p:nvSpPr>
        <p:spPr bwMode="auto">
          <a:xfrm>
            <a:off x="1814513" y="4478338"/>
            <a:ext cx="1035050" cy="64611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1000" b="1">
                <a:latin typeface="Trebuchet MS" pitchFamily="34" charset="0"/>
              </a:rPr>
              <a:t>Instytut Psychiatrii</a:t>
            </a:r>
          </a:p>
          <a:p>
            <a:pPr algn="ctr" eaLnBrk="1" hangingPunct="1"/>
            <a:r>
              <a:rPr lang="pl-PL" sz="1000" b="1">
                <a:latin typeface="Trebuchet MS" pitchFamily="34" charset="0"/>
              </a:rPr>
              <a:t>I Neurologii </a:t>
            </a:r>
            <a:br>
              <a:rPr lang="pl-PL" sz="1000" b="1">
                <a:latin typeface="Trebuchet MS" pitchFamily="34" charset="0"/>
              </a:rPr>
            </a:br>
            <a:r>
              <a:rPr lang="pl-PL" sz="1000" b="1">
                <a:latin typeface="Trebuchet MS" pitchFamily="34" charset="0"/>
              </a:rPr>
              <a:t>w Warszawie</a:t>
            </a:r>
            <a:endParaRPr lang="pl-PL" sz="1000"/>
          </a:p>
        </p:txBody>
      </p:sp>
      <p:pic>
        <p:nvPicPr>
          <p:cNvPr id="3113" name="Obraz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4149725"/>
            <a:ext cx="113982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4" name="pole tekstowe 9"/>
          <p:cNvSpPr txBox="1">
            <a:spLocks noChangeArrowheads="1"/>
          </p:cNvSpPr>
          <p:nvPr/>
        </p:nvSpPr>
        <p:spPr bwMode="auto">
          <a:xfrm>
            <a:off x="674688" y="3276600"/>
            <a:ext cx="3054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>
                <a:latin typeface="Trebuchet MS" pitchFamily="34" charset="0"/>
              </a:rPr>
              <a:t>Partnerzy:</a:t>
            </a:r>
          </a:p>
        </p:txBody>
      </p:sp>
      <p:sp>
        <p:nvSpPr>
          <p:cNvPr id="3115" name="Text Box 9"/>
          <p:cNvSpPr txBox="1">
            <a:spLocks noChangeArrowheads="1"/>
          </p:cNvSpPr>
          <p:nvPr/>
        </p:nvSpPr>
        <p:spPr bwMode="auto">
          <a:xfrm>
            <a:off x="1814513" y="2008188"/>
            <a:ext cx="2757487" cy="8572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sz="1400" b="1">
                <a:latin typeface="Trebuchet MS" pitchFamily="34" charset="0"/>
              </a:rPr>
              <a:t>Narodowy Instytut Zdrowia Publicznego – Państwowy Zakład Higieny w Warszawie</a:t>
            </a:r>
          </a:p>
          <a:p>
            <a:pPr eaLnBrk="1" hangingPunct="1"/>
            <a:endParaRPr lang="pl-PL"/>
          </a:p>
        </p:txBody>
      </p:sp>
      <p:sp>
        <p:nvSpPr>
          <p:cNvPr id="3116" name="pole tekstowe 2"/>
          <p:cNvSpPr txBox="1">
            <a:spLocks noChangeArrowheads="1"/>
          </p:cNvSpPr>
          <p:nvPr/>
        </p:nvSpPr>
        <p:spPr bwMode="auto">
          <a:xfrm>
            <a:off x="555625" y="1333500"/>
            <a:ext cx="3054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>
                <a:latin typeface="Trebuchet MS" pitchFamily="34" charset="0"/>
              </a:rPr>
              <a:t>Instytucja realizująca:</a:t>
            </a:r>
          </a:p>
        </p:txBody>
      </p:sp>
      <p:pic>
        <p:nvPicPr>
          <p:cNvPr id="3117" name="Obraz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866900"/>
            <a:ext cx="11398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8" name="Text Box 5"/>
          <p:cNvSpPr txBox="1">
            <a:spLocks noChangeArrowheads="1"/>
          </p:cNvSpPr>
          <p:nvPr/>
        </p:nvSpPr>
        <p:spPr bwMode="auto">
          <a:xfrm>
            <a:off x="4090988" y="4470400"/>
            <a:ext cx="1042987" cy="53498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1000" b="1">
                <a:latin typeface="Trebuchet MS" pitchFamily="34" charset="0"/>
              </a:rPr>
              <a:t>Uniwersytet Medyczny </a:t>
            </a:r>
            <a:br>
              <a:rPr lang="pl-PL" sz="1000" b="1">
                <a:latin typeface="Trebuchet MS" pitchFamily="34" charset="0"/>
              </a:rPr>
            </a:br>
            <a:r>
              <a:rPr lang="pl-PL" sz="1000" b="1">
                <a:latin typeface="Trebuchet MS" pitchFamily="34" charset="0"/>
              </a:rPr>
              <a:t>w Lublinie</a:t>
            </a:r>
          </a:p>
        </p:txBody>
      </p:sp>
      <p:pic>
        <p:nvPicPr>
          <p:cNvPr id="3119" name="Obraz 7" descr="Opis: logon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63" y="4078288"/>
            <a:ext cx="12414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0" name="Text Box 8"/>
          <p:cNvSpPr txBox="1">
            <a:spLocks noChangeArrowheads="1"/>
          </p:cNvSpPr>
          <p:nvPr/>
        </p:nvSpPr>
        <p:spPr bwMode="auto">
          <a:xfrm>
            <a:off x="1814513" y="4478338"/>
            <a:ext cx="1035050" cy="64611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1000" b="1">
                <a:latin typeface="Trebuchet MS" pitchFamily="34" charset="0"/>
              </a:rPr>
              <a:t>Instytut Psychiatrii</a:t>
            </a:r>
          </a:p>
          <a:p>
            <a:pPr algn="ctr" eaLnBrk="1" hangingPunct="1"/>
            <a:r>
              <a:rPr lang="pl-PL" sz="1000" b="1">
                <a:latin typeface="Trebuchet MS" pitchFamily="34" charset="0"/>
              </a:rPr>
              <a:t>I Neurologii </a:t>
            </a:r>
            <a:br>
              <a:rPr lang="pl-PL" sz="1000" b="1">
                <a:latin typeface="Trebuchet MS" pitchFamily="34" charset="0"/>
              </a:rPr>
            </a:br>
            <a:r>
              <a:rPr lang="pl-PL" sz="1000" b="1">
                <a:latin typeface="Trebuchet MS" pitchFamily="34" charset="0"/>
              </a:rPr>
              <a:t>w Warszawie</a:t>
            </a:r>
            <a:endParaRPr lang="pl-PL" sz="1000"/>
          </a:p>
        </p:txBody>
      </p:sp>
      <p:pic>
        <p:nvPicPr>
          <p:cNvPr id="3121" name="Obraz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4149725"/>
            <a:ext cx="113982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2" name="pole tekstowe 9"/>
          <p:cNvSpPr txBox="1">
            <a:spLocks noChangeArrowheads="1"/>
          </p:cNvSpPr>
          <p:nvPr/>
        </p:nvSpPr>
        <p:spPr bwMode="auto">
          <a:xfrm>
            <a:off x="674688" y="3276600"/>
            <a:ext cx="3054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>
                <a:latin typeface="Trebuchet MS" pitchFamily="34" charset="0"/>
              </a:rPr>
              <a:t>Partnerzy:</a:t>
            </a:r>
          </a:p>
        </p:txBody>
      </p:sp>
      <p:sp>
        <p:nvSpPr>
          <p:cNvPr id="3123" name="Text Box 9"/>
          <p:cNvSpPr txBox="1">
            <a:spLocks noChangeArrowheads="1"/>
          </p:cNvSpPr>
          <p:nvPr/>
        </p:nvSpPr>
        <p:spPr bwMode="auto">
          <a:xfrm>
            <a:off x="1814513" y="2008188"/>
            <a:ext cx="2757487" cy="8572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sz="1400" b="1">
                <a:latin typeface="Trebuchet MS" pitchFamily="34" charset="0"/>
              </a:rPr>
              <a:t>Narodowy Instytut Zdrowia Publicznego – Państwowy Zakład Higieny w Warszawie</a:t>
            </a:r>
          </a:p>
          <a:p>
            <a:pPr eaLnBrk="1" hangingPunct="1"/>
            <a:endParaRPr lang="pl-PL"/>
          </a:p>
        </p:txBody>
      </p:sp>
      <p:sp>
        <p:nvSpPr>
          <p:cNvPr id="3124" name="pole tekstowe 2"/>
          <p:cNvSpPr txBox="1">
            <a:spLocks noChangeArrowheads="1"/>
          </p:cNvSpPr>
          <p:nvPr/>
        </p:nvSpPr>
        <p:spPr bwMode="auto">
          <a:xfrm>
            <a:off x="555625" y="1333500"/>
            <a:ext cx="3054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>
                <a:latin typeface="Trebuchet MS" pitchFamily="34" charset="0"/>
              </a:rPr>
              <a:t>Instytucja realizująca:</a:t>
            </a:r>
          </a:p>
        </p:txBody>
      </p:sp>
      <p:pic>
        <p:nvPicPr>
          <p:cNvPr id="3125" name="Obraz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866900"/>
            <a:ext cx="11398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6" name="Obraz 6"/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4149725"/>
            <a:ext cx="113982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7" name="Text Box 5"/>
          <p:cNvSpPr txBox="1">
            <a:spLocks noChangeArrowheads="1"/>
          </p:cNvSpPr>
          <p:nvPr/>
        </p:nvSpPr>
        <p:spPr bwMode="auto">
          <a:xfrm>
            <a:off x="4090988" y="4470400"/>
            <a:ext cx="1042987" cy="53498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1000" b="1">
                <a:latin typeface="Trebuchet MS" pitchFamily="34" charset="0"/>
              </a:rPr>
              <a:t>Uniwersytet Medyczny </a:t>
            </a:r>
            <a:br>
              <a:rPr lang="pl-PL" sz="1000" b="1">
                <a:latin typeface="Trebuchet MS" pitchFamily="34" charset="0"/>
              </a:rPr>
            </a:br>
            <a:r>
              <a:rPr lang="pl-PL" sz="1000" b="1">
                <a:latin typeface="Trebuchet MS" pitchFamily="34" charset="0"/>
              </a:rPr>
              <a:t>w Lublinie</a:t>
            </a:r>
          </a:p>
        </p:txBody>
      </p:sp>
      <p:pic>
        <p:nvPicPr>
          <p:cNvPr id="3128" name="Obraz 7" descr="Opis: logon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63" y="4078288"/>
            <a:ext cx="12414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9" name="Text Box 8"/>
          <p:cNvSpPr txBox="1">
            <a:spLocks noChangeArrowheads="1"/>
          </p:cNvSpPr>
          <p:nvPr/>
        </p:nvSpPr>
        <p:spPr bwMode="auto">
          <a:xfrm>
            <a:off x="1814513" y="4478338"/>
            <a:ext cx="1035050" cy="64611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1000" b="1">
                <a:latin typeface="Trebuchet MS" pitchFamily="34" charset="0"/>
              </a:rPr>
              <a:t>Instytut Psychiatrii</a:t>
            </a:r>
          </a:p>
          <a:p>
            <a:pPr algn="ctr" eaLnBrk="1" hangingPunct="1"/>
            <a:r>
              <a:rPr lang="pl-PL" sz="1000" b="1">
                <a:latin typeface="Trebuchet MS" pitchFamily="34" charset="0"/>
              </a:rPr>
              <a:t>I Neurologii </a:t>
            </a:r>
            <a:br>
              <a:rPr lang="pl-PL" sz="1000" b="1">
                <a:latin typeface="Trebuchet MS" pitchFamily="34" charset="0"/>
              </a:rPr>
            </a:br>
            <a:r>
              <a:rPr lang="pl-PL" sz="1000" b="1">
                <a:latin typeface="Trebuchet MS" pitchFamily="34" charset="0"/>
              </a:rPr>
              <a:t>w Warszawie</a:t>
            </a:r>
            <a:endParaRPr lang="pl-PL" sz="1000"/>
          </a:p>
        </p:txBody>
      </p:sp>
      <p:pic>
        <p:nvPicPr>
          <p:cNvPr id="3130" name="Obraz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4149725"/>
            <a:ext cx="113982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1" name="pole tekstowe 9"/>
          <p:cNvSpPr txBox="1">
            <a:spLocks noChangeArrowheads="1"/>
          </p:cNvSpPr>
          <p:nvPr/>
        </p:nvSpPr>
        <p:spPr bwMode="auto">
          <a:xfrm>
            <a:off x="674688" y="3276600"/>
            <a:ext cx="3054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>
                <a:latin typeface="Trebuchet MS" pitchFamily="34" charset="0"/>
              </a:rPr>
              <a:t>Partnerzy:</a:t>
            </a:r>
          </a:p>
        </p:txBody>
      </p:sp>
      <p:sp>
        <p:nvSpPr>
          <p:cNvPr id="3132" name="Text Box 9"/>
          <p:cNvSpPr txBox="1">
            <a:spLocks noChangeArrowheads="1"/>
          </p:cNvSpPr>
          <p:nvPr/>
        </p:nvSpPr>
        <p:spPr bwMode="auto">
          <a:xfrm>
            <a:off x="1814513" y="2008188"/>
            <a:ext cx="2757487" cy="8572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sz="1400" b="1">
                <a:latin typeface="Trebuchet MS" pitchFamily="34" charset="0"/>
              </a:rPr>
              <a:t>Narodowy Instytut Zdrowia Publicznego – Państwowy Zakład Higieny w Warszawie</a:t>
            </a:r>
          </a:p>
          <a:p>
            <a:pPr eaLnBrk="1" hangingPunct="1"/>
            <a:endParaRPr lang="pl-PL"/>
          </a:p>
        </p:txBody>
      </p:sp>
      <p:sp>
        <p:nvSpPr>
          <p:cNvPr id="3133" name="pole tekstowe 2"/>
          <p:cNvSpPr txBox="1">
            <a:spLocks noChangeArrowheads="1"/>
          </p:cNvSpPr>
          <p:nvPr/>
        </p:nvSpPr>
        <p:spPr bwMode="auto">
          <a:xfrm>
            <a:off x="555625" y="1333500"/>
            <a:ext cx="3054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>
                <a:latin typeface="Trebuchet MS" pitchFamily="34" charset="0"/>
              </a:rPr>
              <a:t>Instytucja realizująca:</a:t>
            </a:r>
          </a:p>
        </p:txBody>
      </p:sp>
      <p:pic>
        <p:nvPicPr>
          <p:cNvPr id="3134" name="Obraz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866900"/>
            <a:ext cx="11398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6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6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pole tekstowe 2"/>
          <p:cNvSpPr txBox="1">
            <a:spLocks noChangeArrowheads="1"/>
          </p:cNvSpPr>
          <p:nvPr/>
        </p:nvSpPr>
        <p:spPr bwMode="auto">
          <a:xfrm>
            <a:off x="555625" y="6534150"/>
            <a:ext cx="7381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sz="1200">
                <a:solidFill>
                  <a:schemeClr val="bg1"/>
                </a:solidFill>
                <a:latin typeface="Arial" pitchFamily="34" charset="0"/>
              </a:rPr>
              <a:t>www.hcv.pzh.gov.pl</a:t>
            </a:r>
          </a:p>
        </p:txBody>
      </p:sp>
      <p:pic>
        <p:nvPicPr>
          <p:cNvPr id="819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400050"/>
            <a:ext cx="137953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6" descr="C:\Users\mburzynski\Desktop\HCV ai eps pdf\HCV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892" y="200819"/>
            <a:ext cx="136207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9092" y="2393226"/>
            <a:ext cx="8885816" cy="2383190"/>
          </a:xfrm>
        </p:spPr>
        <p:txBody>
          <a:bodyPr/>
          <a:lstStyle/>
          <a:p>
            <a:r>
              <a:rPr lang="pl-PL" sz="3600" dirty="0"/>
              <a:t>Zakażenia HCV wśród problemowych użytkowników narkotyków </a:t>
            </a:r>
            <a:r>
              <a:rPr lang="pl-PL" sz="3600" dirty="0" smtClean="0"/>
              <a:t>- rozpowszechnienie </a:t>
            </a:r>
            <a:r>
              <a:rPr lang="pl-PL" sz="3600" dirty="0"/>
              <a:t>i czynniki </a:t>
            </a:r>
            <a:r>
              <a:rPr lang="pl-PL" sz="3600" dirty="0" smtClean="0"/>
              <a:t>ryzyka.</a:t>
            </a:r>
            <a:br>
              <a:rPr lang="pl-PL" sz="3600" dirty="0" smtClean="0"/>
            </a:br>
            <a:r>
              <a:rPr lang="pl-PL" sz="3600" dirty="0" smtClean="0"/>
              <a:t>Wyniki badania 2014</a:t>
            </a:r>
            <a:endParaRPr lang="en-US" sz="3600" dirty="0"/>
          </a:p>
        </p:txBody>
      </p:sp>
      <p:sp>
        <p:nvSpPr>
          <p:cNvPr id="9" name="Podtytuł 2"/>
          <p:cNvSpPr txBox="1">
            <a:spLocks/>
          </p:cNvSpPr>
          <p:nvPr/>
        </p:nvSpPr>
        <p:spPr bwMode="auto">
          <a:xfrm>
            <a:off x="1371600" y="5550949"/>
            <a:ext cx="6400800" cy="81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l-PL" sz="2800" dirty="0" err="1"/>
              <a:t>Medicinaria</a:t>
            </a:r>
            <a:r>
              <a:rPr lang="pl-PL" sz="2400" dirty="0"/>
              <a:t> </a:t>
            </a:r>
            <a:endParaRPr lang="pl-PL" sz="2400" dirty="0" smtClean="0"/>
          </a:p>
          <a:p>
            <a:pPr>
              <a:spcBef>
                <a:spcPts val="0"/>
              </a:spcBef>
            </a:pPr>
            <a:r>
              <a:rPr lang="pl-PL" sz="2400" dirty="0" smtClean="0"/>
              <a:t>Warszawa, 29.10.2015 </a:t>
            </a:r>
            <a:endParaRPr lang="en-US" sz="2400" dirty="0"/>
          </a:p>
        </p:txBody>
      </p:sp>
      <p:sp>
        <p:nvSpPr>
          <p:cNvPr id="10" name="Podtytuł 2"/>
          <p:cNvSpPr txBox="1">
            <a:spLocks/>
          </p:cNvSpPr>
          <p:nvPr/>
        </p:nvSpPr>
        <p:spPr bwMode="auto">
          <a:xfrm>
            <a:off x="1296294" y="97053"/>
            <a:ext cx="6400800" cy="114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dirty="0" smtClean="0"/>
              <a:t>Janusz Sierosławski</a:t>
            </a:r>
          </a:p>
          <a:p>
            <a:r>
              <a:rPr lang="pl-PL" sz="2800" dirty="0" smtClean="0"/>
              <a:t>Instytut Psychiatrii i Neurologii</a:t>
            </a:r>
            <a:endParaRPr lang="pl-PL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144" y="1213484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6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6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pole tekstowe 2"/>
          <p:cNvSpPr txBox="1">
            <a:spLocks noChangeArrowheads="1"/>
          </p:cNvSpPr>
          <p:nvPr/>
        </p:nvSpPr>
        <p:spPr bwMode="auto">
          <a:xfrm>
            <a:off x="555625" y="6534150"/>
            <a:ext cx="7381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sz="1200">
                <a:solidFill>
                  <a:schemeClr val="bg1"/>
                </a:solidFill>
                <a:latin typeface="Arial" pitchFamily="34" charset="0"/>
              </a:rPr>
              <a:t>www.hcv.pzh.gov.pl</a:t>
            </a:r>
          </a:p>
        </p:txBody>
      </p:sp>
      <p:pic>
        <p:nvPicPr>
          <p:cNvPr id="9220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381000"/>
            <a:ext cx="137953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pole tekstowe 2"/>
          <p:cNvSpPr txBox="1">
            <a:spLocks noChangeArrowheads="1"/>
          </p:cNvSpPr>
          <p:nvPr/>
        </p:nvSpPr>
        <p:spPr bwMode="auto">
          <a:xfrm>
            <a:off x="555625" y="2046288"/>
            <a:ext cx="7920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en-US" sz="2400">
              <a:latin typeface="Trebuchet MS" pitchFamily="34" charset="0"/>
            </a:endParaRPr>
          </a:p>
        </p:txBody>
      </p:sp>
      <p:pic>
        <p:nvPicPr>
          <p:cNvPr id="9222" name="Picture 16" descr="C:\Users\mburzynski\Desktop\HCV ai eps pdf\HCV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62" y="214312"/>
            <a:ext cx="136207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97705"/>
            <a:ext cx="6496050" cy="773451"/>
          </a:xfrm>
        </p:spPr>
        <p:txBody>
          <a:bodyPr/>
          <a:lstStyle/>
          <a:p>
            <a:pPr algn="l"/>
            <a:r>
              <a:rPr lang="pl-PL" sz="3600" dirty="0" smtClean="0"/>
              <a:t>Wprowadzenie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9208" y="1524000"/>
            <a:ext cx="8393059" cy="4719637"/>
          </a:xfrm>
        </p:spPr>
        <p:txBody>
          <a:bodyPr/>
          <a:lstStyle/>
          <a:p>
            <a:r>
              <a:rPr lang="pl-PL" sz="2600" dirty="0" smtClean="0"/>
              <a:t>Ogólnopolskie badanie wśród problemowych użytkowników narkotyków</a:t>
            </a:r>
          </a:p>
          <a:p>
            <a:r>
              <a:rPr lang="pl-PL" sz="2600" dirty="0" smtClean="0"/>
              <a:t>Cel badania:</a:t>
            </a:r>
          </a:p>
          <a:p>
            <a:pPr lvl="1"/>
            <a:r>
              <a:rPr lang="pl-PL" sz="2400" dirty="0" smtClean="0"/>
              <a:t>Ocena rozpowszechnienia przeciwciał </a:t>
            </a:r>
            <a:r>
              <a:rPr lang="pl-PL" sz="2400" dirty="0"/>
              <a:t>HCV </a:t>
            </a:r>
            <a:r>
              <a:rPr lang="pl-PL" sz="2400" dirty="0" smtClean="0"/>
              <a:t>oraz identyfikacja czynników ryzyka zakażenia wśród </a:t>
            </a:r>
            <a:r>
              <a:rPr lang="pl-PL" sz="2400" dirty="0"/>
              <a:t>problemowych użytkowników </a:t>
            </a:r>
            <a:r>
              <a:rPr lang="pl-PL" sz="2400" dirty="0" smtClean="0"/>
              <a:t>narkotyków</a:t>
            </a:r>
          </a:p>
          <a:p>
            <a:pPr lvl="1"/>
            <a:r>
              <a:rPr lang="pl-PL" sz="2400" dirty="0" smtClean="0"/>
              <a:t>Wstępny pomiar stanowiący punkt odniesienia do ewaluacji planowanego programu profilaktyki HCV</a:t>
            </a:r>
          </a:p>
          <a:p>
            <a:r>
              <a:rPr lang="pl-PL" sz="2400" dirty="0" smtClean="0"/>
              <a:t>Badanie zrealizowano na wiosnę 2014 r.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201989239"/>
      </p:ext>
    </p:extLst>
  </p:cSld>
  <p:clrMapOvr>
    <a:masterClrMapping/>
  </p:clrMapOvr>
  <p:transition spd="med" advTm="6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6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pole tekstowe 2"/>
          <p:cNvSpPr txBox="1">
            <a:spLocks noChangeArrowheads="1"/>
          </p:cNvSpPr>
          <p:nvPr/>
        </p:nvSpPr>
        <p:spPr bwMode="auto">
          <a:xfrm>
            <a:off x="555625" y="6534150"/>
            <a:ext cx="7381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sz="1200">
                <a:solidFill>
                  <a:schemeClr val="bg1"/>
                </a:solidFill>
                <a:latin typeface="Arial" pitchFamily="34" charset="0"/>
              </a:rPr>
              <a:t>www.hcv.pzh.gov.pl</a:t>
            </a:r>
          </a:p>
        </p:txBody>
      </p:sp>
      <p:pic>
        <p:nvPicPr>
          <p:cNvPr id="9220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381000"/>
            <a:ext cx="137953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pole tekstowe 2"/>
          <p:cNvSpPr txBox="1">
            <a:spLocks noChangeArrowheads="1"/>
          </p:cNvSpPr>
          <p:nvPr/>
        </p:nvSpPr>
        <p:spPr bwMode="auto">
          <a:xfrm>
            <a:off x="555625" y="2046288"/>
            <a:ext cx="7920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en-US" sz="2400">
              <a:latin typeface="Trebuchet MS" pitchFamily="34" charset="0"/>
            </a:endParaRPr>
          </a:p>
        </p:txBody>
      </p:sp>
      <p:pic>
        <p:nvPicPr>
          <p:cNvPr id="9222" name="Picture 16" descr="C:\Users\mburzynski\Desktop\HCV ai eps pdf\HCV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62" y="214312"/>
            <a:ext cx="136207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97705"/>
            <a:ext cx="6496050" cy="773451"/>
          </a:xfrm>
        </p:spPr>
        <p:txBody>
          <a:bodyPr/>
          <a:lstStyle/>
          <a:p>
            <a:pPr algn="l"/>
            <a:r>
              <a:rPr lang="pl-PL" sz="3600" dirty="0" smtClean="0"/>
              <a:t>Metoda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9208" y="1487424"/>
            <a:ext cx="8393059" cy="4896422"/>
          </a:xfrm>
        </p:spPr>
        <p:txBody>
          <a:bodyPr/>
          <a:lstStyle/>
          <a:p>
            <a:r>
              <a:rPr lang="pl-PL" sz="2400" dirty="0" smtClean="0"/>
              <a:t>Badana populacja – osoby </a:t>
            </a:r>
            <a:r>
              <a:rPr lang="pl-PL" sz="2400" dirty="0"/>
              <a:t>regularnie używające narkotyków (substancji nielegalnych) w sposób powodujący </a:t>
            </a:r>
            <a:r>
              <a:rPr lang="pl-PL" sz="2400" dirty="0" smtClean="0"/>
              <a:t>problemy</a:t>
            </a:r>
          </a:p>
          <a:p>
            <a:r>
              <a:rPr lang="pl-PL" sz="2400" dirty="0" smtClean="0"/>
              <a:t>Kryteria doboru: </a:t>
            </a:r>
          </a:p>
          <a:p>
            <a:pPr lvl="1"/>
            <a:r>
              <a:rPr lang="pl-PL" sz="2200" dirty="0" smtClean="0"/>
              <a:t>używanie </a:t>
            </a:r>
            <a:r>
              <a:rPr lang="pl-PL" sz="2200" dirty="0"/>
              <a:t>narkotyków codziennie lub prawie codziennie przynajmniej przez okres miesiąca w czasie ostatnich 3 </a:t>
            </a:r>
            <a:r>
              <a:rPr lang="pl-PL" sz="2200" dirty="0" smtClean="0"/>
              <a:t>lat</a:t>
            </a:r>
          </a:p>
          <a:p>
            <a:pPr lvl="1"/>
            <a:r>
              <a:rPr lang="pl-PL" sz="2200" dirty="0" smtClean="0"/>
              <a:t>używanie </a:t>
            </a:r>
            <a:r>
              <a:rPr lang="pl-PL" sz="2200" dirty="0"/>
              <a:t>kiedykolwiek w życiu narkotyków w </a:t>
            </a:r>
            <a:r>
              <a:rPr lang="pl-PL" sz="2200" dirty="0" smtClean="0"/>
              <a:t>iniekcjach </a:t>
            </a:r>
            <a:endParaRPr lang="pl-PL" sz="2200" dirty="0"/>
          </a:p>
          <a:p>
            <a:r>
              <a:rPr lang="pl-PL" sz="2400" dirty="0"/>
              <a:t>Rekrutacja badanych metodą kuli śniegowej </a:t>
            </a:r>
            <a:r>
              <a:rPr lang="pl-PL" sz="2400" dirty="0" smtClean="0"/>
              <a:t>(</a:t>
            </a:r>
            <a:r>
              <a:rPr lang="en-US" sz="2400" dirty="0" smtClean="0"/>
              <a:t>snow-ball</a:t>
            </a:r>
            <a:r>
              <a:rPr lang="pl-PL" sz="2400" dirty="0" smtClean="0"/>
              <a:t>)</a:t>
            </a:r>
            <a:endParaRPr lang="pl-PL" sz="2400" dirty="0"/>
          </a:p>
          <a:p>
            <a:r>
              <a:rPr lang="pl-PL" sz="2400" dirty="0"/>
              <a:t>Badanie testem ślinowym na obecność przeciwciał </a:t>
            </a:r>
            <a:r>
              <a:rPr lang="pl-PL" sz="2400" dirty="0" err="1"/>
              <a:t>HCV</a:t>
            </a:r>
            <a:r>
              <a:rPr lang="pl-PL" sz="2400" dirty="0"/>
              <a:t> oraz badanie kwestionariuszowe </a:t>
            </a:r>
          </a:p>
          <a:p>
            <a:r>
              <a:rPr lang="pl-PL" sz="2400" dirty="0" smtClean="0"/>
              <a:t>Badanie zrealizowało </a:t>
            </a:r>
            <a:r>
              <a:rPr lang="pl-PL" sz="2400" dirty="0"/>
              <a:t>82 </a:t>
            </a:r>
            <a:r>
              <a:rPr lang="pl-PL" sz="2400" dirty="0" smtClean="0"/>
              <a:t>ankieterów w </a:t>
            </a:r>
            <a:r>
              <a:rPr lang="pl-PL" sz="2400" dirty="0"/>
              <a:t>15 </a:t>
            </a:r>
            <a:r>
              <a:rPr lang="pl-PL" sz="2400" dirty="0" smtClean="0"/>
              <a:t>lokalizacjach w całym kraju</a:t>
            </a:r>
          </a:p>
          <a:p>
            <a:r>
              <a:rPr lang="pl-PL" sz="2400" dirty="0"/>
              <a:t>Zrealizowano 1219 badań na założonych 1240 (98,3</a:t>
            </a:r>
            <a:r>
              <a:rPr lang="pl-PL" sz="2400" dirty="0" smtClean="0"/>
              <a:t>%)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385800504"/>
      </p:ext>
    </p:extLst>
  </p:cSld>
  <p:clrMapOvr>
    <a:masterClrMapping/>
  </p:clrMapOvr>
  <p:transition spd="med" advTm="6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6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pole tekstowe 2"/>
          <p:cNvSpPr txBox="1">
            <a:spLocks noChangeArrowheads="1"/>
          </p:cNvSpPr>
          <p:nvPr/>
        </p:nvSpPr>
        <p:spPr bwMode="auto">
          <a:xfrm>
            <a:off x="555625" y="6534150"/>
            <a:ext cx="7381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sz="1200">
                <a:solidFill>
                  <a:schemeClr val="bg1"/>
                </a:solidFill>
                <a:latin typeface="Arial" pitchFamily="34" charset="0"/>
              </a:rPr>
              <a:t>www.hcv.pzh.gov.pl</a:t>
            </a:r>
          </a:p>
        </p:txBody>
      </p:sp>
      <p:pic>
        <p:nvPicPr>
          <p:cNvPr id="9220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381000"/>
            <a:ext cx="137953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pole tekstowe 2"/>
          <p:cNvSpPr txBox="1">
            <a:spLocks noChangeArrowheads="1"/>
          </p:cNvSpPr>
          <p:nvPr/>
        </p:nvSpPr>
        <p:spPr bwMode="auto">
          <a:xfrm>
            <a:off x="555625" y="2046288"/>
            <a:ext cx="7920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en-US" sz="2400">
              <a:latin typeface="Trebuchet MS" pitchFamily="34" charset="0"/>
            </a:endParaRPr>
          </a:p>
        </p:txBody>
      </p:sp>
      <p:pic>
        <p:nvPicPr>
          <p:cNvPr id="9222" name="Picture 16" descr="C:\Users\mburzynski\Desktop\HCV ai eps pdf\HCV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62" y="214312"/>
            <a:ext cx="136207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473" y="768613"/>
            <a:ext cx="7349275" cy="824971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pl-PL" sz="3200" dirty="0" smtClean="0">
                <a:solidFill>
                  <a:prstClr val="black"/>
                </a:solidFill>
              </a:rPr>
              <a:t>Przeciwciała HCV, a używanie narkotyków </a:t>
            </a:r>
            <a:r>
              <a:rPr lang="pl-PL" sz="3200" dirty="0">
                <a:solidFill>
                  <a:prstClr val="black"/>
                </a:solidFill>
              </a:rPr>
              <a:t> </a:t>
            </a:r>
            <a:r>
              <a:rPr lang="pl-PL" sz="3200" dirty="0" smtClean="0">
                <a:solidFill>
                  <a:prstClr val="black"/>
                </a:solidFill>
              </a:rPr>
              <a:t>w iniekcjach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441588" y="1790279"/>
            <a:ext cx="4130412" cy="1019182"/>
          </a:xfrm>
        </p:spPr>
        <p:txBody>
          <a:bodyPr/>
          <a:lstStyle/>
          <a:p>
            <a:r>
              <a:rPr lang="pl-PL" b="0" dirty="0"/>
              <a:t>Używanie narkotyków </a:t>
            </a:r>
            <a:r>
              <a:rPr lang="pl-PL" b="0" dirty="0" smtClean="0"/>
              <a:t>w </a:t>
            </a:r>
            <a:r>
              <a:rPr lang="pl-PL" b="0" dirty="0" err="1" smtClean="0"/>
              <a:t>iniek-cjach</a:t>
            </a:r>
            <a:r>
              <a:rPr lang="pl-PL" b="0" dirty="0" smtClean="0"/>
              <a:t> kiedykolwiek w życiu (liczby osób)</a:t>
            </a:r>
            <a:endParaRPr lang="en-US" b="0" dirty="0"/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85318237"/>
              </p:ext>
            </p:extLst>
          </p:nvPr>
        </p:nvGraphicFramePr>
        <p:xfrm>
          <a:off x="475456" y="2875722"/>
          <a:ext cx="4040188" cy="3079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>
          <a:xfrm>
            <a:off x="4452731" y="1347858"/>
            <a:ext cx="4691269" cy="1071631"/>
          </a:xfrm>
        </p:spPr>
        <p:txBody>
          <a:bodyPr/>
          <a:lstStyle/>
          <a:p>
            <a:r>
              <a:rPr lang="pl-PL" b="0" dirty="0" smtClean="0"/>
              <a:t>Rozpowszechnienie przeciwciał HCV wśród iniekcyjnych i nieiniekcyjnych (odsetki)</a:t>
            </a:r>
            <a:endParaRPr lang="en-US" b="0" dirty="0"/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68071890"/>
              </p:ext>
            </p:extLst>
          </p:nvPr>
        </p:nvGraphicFramePr>
        <p:xfrm>
          <a:off x="4576762" y="2274888"/>
          <a:ext cx="4041775" cy="3782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4944209" y="6057484"/>
            <a:ext cx="3531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Istotne statystycznie  p 0,01    </a:t>
            </a:r>
            <a:endParaRPr lang="en-US" sz="16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5102114" y="2537356"/>
            <a:ext cx="1219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Populacja</a:t>
            </a:r>
            <a:r>
              <a:rPr lang="en-US" b="1" dirty="0" smtClean="0"/>
              <a:t> </a:t>
            </a:r>
            <a:r>
              <a:rPr lang="pl-PL" b="1" dirty="0" smtClean="0"/>
              <a:t>generalna</a:t>
            </a:r>
            <a:r>
              <a:rPr lang="en-US" b="1" dirty="0" smtClean="0"/>
              <a:t> </a:t>
            </a:r>
            <a:r>
              <a:rPr lang="pl-PL" b="1" dirty="0" smtClean="0"/>
              <a:t>- około</a:t>
            </a:r>
            <a:r>
              <a:rPr lang="en-US" b="1" dirty="0" smtClean="0"/>
              <a:t> 1%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0472223"/>
      </p:ext>
    </p:extLst>
  </p:cSld>
  <p:clrMapOvr>
    <a:masterClrMapping/>
  </p:clrMapOvr>
  <p:transition spd="med" advTm="6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6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pole tekstowe 2"/>
          <p:cNvSpPr txBox="1">
            <a:spLocks noChangeArrowheads="1"/>
          </p:cNvSpPr>
          <p:nvPr/>
        </p:nvSpPr>
        <p:spPr bwMode="auto">
          <a:xfrm>
            <a:off x="555625" y="6534150"/>
            <a:ext cx="7381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sz="1200">
                <a:solidFill>
                  <a:schemeClr val="bg1"/>
                </a:solidFill>
                <a:latin typeface="Arial" pitchFamily="34" charset="0"/>
              </a:rPr>
              <a:t>www.hcv.pzh.gov.pl</a:t>
            </a:r>
          </a:p>
        </p:txBody>
      </p:sp>
      <p:pic>
        <p:nvPicPr>
          <p:cNvPr id="9220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381000"/>
            <a:ext cx="137953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pole tekstowe 2"/>
          <p:cNvSpPr txBox="1">
            <a:spLocks noChangeArrowheads="1"/>
          </p:cNvSpPr>
          <p:nvPr/>
        </p:nvSpPr>
        <p:spPr bwMode="auto">
          <a:xfrm>
            <a:off x="555625" y="2046288"/>
            <a:ext cx="7920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en-US" sz="2400">
              <a:latin typeface="Trebuchet MS" pitchFamily="34" charset="0"/>
            </a:endParaRPr>
          </a:p>
        </p:txBody>
      </p:sp>
      <p:pic>
        <p:nvPicPr>
          <p:cNvPr id="9222" name="Picture 16" descr="C:\Users\mburzynski\Desktop\HCV ai eps pdf\HCV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62" y="214312"/>
            <a:ext cx="136207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3730" y="665163"/>
            <a:ext cx="8271933" cy="713063"/>
          </a:xfrm>
        </p:spPr>
        <p:txBody>
          <a:bodyPr/>
          <a:lstStyle/>
          <a:p>
            <a:pPr algn="l"/>
            <a:r>
              <a:rPr lang="pl-PL" sz="3600" dirty="0" smtClean="0">
                <a:solidFill>
                  <a:prstClr val="black"/>
                </a:solidFill>
              </a:rPr>
              <a:t>Przeciwciała </a:t>
            </a:r>
            <a:r>
              <a:rPr lang="en-US" sz="3600" dirty="0" smtClean="0">
                <a:solidFill>
                  <a:prstClr val="black"/>
                </a:solidFill>
              </a:rPr>
              <a:t>HCV </a:t>
            </a:r>
            <a:r>
              <a:rPr lang="pl-PL" sz="3600" dirty="0" smtClean="0">
                <a:solidFill>
                  <a:prstClr val="black"/>
                </a:solidFill>
              </a:rPr>
              <a:t>wśród iniekcyjnych</a:t>
            </a:r>
            <a:endParaRPr lang="pl-PL" sz="3600" dirty="0">
              <a:solidFill>
                <a:prstClr val="black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228600" y="1436932"/>
            <a:ext cx="4343400" cy="1476955"/>
          </a:xfrm>
        </p:spPr>
        <p:txBody>
          <a:bodyPr/>
          <a:lstStyle/>
          <a:p>
            <a:r>
              <a:rPr lang="pl-PL" b="0" dirty="0" smtClean="0"/>
              <a:t>Używanie kiedykolwiek igieł lub strzykawek używanych przez innych wśród iniekcyjnych (odsetki)</a:t>
            </a:r>
            <a:endParaRPr lang="en-US" b="0" dirty="0"/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32081666"/>
              </p:ext>
            </p:extLst>
          </p:nvPr>
        </p:nvGraphicFramePr>
        <p:xfrm>
          <a:off x="304800" y="2582862"/>
          <a:ext cx="4210844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>
          <a:xfrm>
            <a:off x="4642216" y="1466849"/>
            <a:ext cx="4501784" cy="1036639"/>
          </a:xfrm>
        </p:spPr>
        <p:txBody>
          <a:bodyPr/>
          <a:lstStyle/>
          <a:p>
            <a:r>
              <a:rPr lang="pl-PL" b="0" dirty="0" smtClean="0"/>
              <a:t>Rozpowszechnienie przeciwciał HCV ze względu na dzielenie się sprzętem do iniekcji</a:t>
            </a:r>
            <a:endParaRPr lang="en-US" b="0" dirty="0"/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51406138"/>
              </p:ext>
            </p:extLst>
          </p:nvPr>
        </p:nvGraphicFramePr>
        <p:xfrm>
          <a:off x="4576762" y="2444750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4944209" y="6364873"/>
            <a:ext cx="3531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Istotne statystycznie  p 0,01    </a:t>
            </a:r>
            <a:endParaRPr lang="en-US" sz="16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7865765" y="2046288"/>
            <a:ext cx="1219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N = 853</a:t>
            </a:r>
            <a:endParaRPr lang="en-US" sz="24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2550053" y="2503488"/>
            <a:ext cx="1219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N = 853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2401506"/>
      </p:ext>
    </p:extLst>
  </p:cSld>
  <p:clrMapOvr>
    <a:masterClrMapping/>
  </p:clrMapOvr>
  <p:transition spd="med" advTm="6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6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pole tekstowe 2"/>
          <p:cNvSpPr txBox="1">
            <a:spLocks noChangeArrowheads="1"/>
          </p:cNvSpPr>
          <p:nvPr/>
        </p:nvSpPr>
        <p:spPr bwMode="auto">
          <a:xfrm>
            <a:off x="555625" y="6534150"/>
            <a:ext cx="7381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sz="1200">
                <a:solidFill>
                  <a:prstClr val="white"/>
                </a:solidFill>
                <a:latin typeface="Arial" pitchFamily="34" charset="0"/>
              </a:rPr>
              <a:t>www.hcv.pzh.gov.pl</a:t>
            </a:r>
          </a:p>
        </p:txBody>
      </p:sp>
      <p:pic>
        <p:nvPicPr>
          <p:cNvPr id="9220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260976"/>
            <a:ext cx="137953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pole tekstowe 2"/>
          <p:cNvSpPr txBox="1">
            <a:spLocks noChangeArrowheads="1"/>
          </p:cNvSpPr>
          <p:nvPr/>
        </p:nvSpPr>
        <p:spPr bwMode="auto">
          <a:xfrm>
            <a:off x="555625" y="2046288"/>
            <a:ext cx="7920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en-US" sz="240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9222" name="Picture 16" descr="C:\Users\mburzynski\Desktop\HCV ai eps pdf\HCV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168" y="200818"/>
            <a:ext cx="136207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9362" y="684211"/>
            <a:ext cx="7311806" cy="820739"/>
          </a:xfrm>
        </p:spPr>
        <p:txBody>
          <a:bodyPr tIns="0" bIns="36000"/>
          <a:lstStyle/>
          <a:p>
            <a:pPr algn="l">
              <a:lnSpc>
                <a:spcPct val="80000"/>
              </a:lnSpc>
            </a:pPr>
            <a:r>
              <a:rPr lang="pl-PL" sz="3200" dirty="0"/>
              <a:t>Ryzyko </a:t>
            </a:r>
            <a:r>
              <a:rPr lang="pl-PL" sz="3200" dirty="0" smtClean="0"/>
              <a:t>przeciwciał </a:t>
            </a:r>
            <a:r>
              <a:rPr lang="pl-PL" sz="3200" dirty="0"/>
              <a:t>HCV </a:t>
            </a:r>
            <a:r>
              <a:rPr lang="pl-PL" sz="3200" dirty="0" smtClean="0"/>
              <a:t>wśród iniekcyjnych użytkowników – </a:t>
            </a:r>
            <a:r>
              <a:rPr lang="pl-PL" sz="3200" dirty="0"/>
              <a:t>model regresji </a:t>
            </a:r>
            <a:r>
              <a:rPr lang="pl-PL" sz="3200" dirty="0" smtClean="0"/>
              <a:t>logistycznej</a:t>
            </a:r>
            <a:endParaRPr lang="en-US" sz="32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6853700"/>
              </p:ext>
            </p:extLst>
          </p:nvPr>
        </p:nvGraphicFramePr>
        <p:xfrm>
          <a:off x="144379" y="1665056"/>
          <a:ext cx="8855241" cy="4743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33537"/>
                <a:gridCol w="1022684"/>
                <a:gridCol w="986589"/>
                <a:gridCol w="1058779"/>
                <a:gridCol w="2153652"/>
              </a:tblGrid>
              <a:tr h="792304"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Zmienne,</a:t>
                      </a:r>
                      <a:r>
                        <a:rPr lang="pl-PL" sz="2000" baseline="0" dirty="0" smtClean="0"/>
                        <a:t> kategorie </a:t>
                      </a:r>
                    </a:p>
                    <a:p>
                      <a:r>
                        <a:rPr lang="pl-PL" sz="2000" baseline="0" dirty="0" smtClean="0"/>
                        <a:t>(kategoria referencyjna)</a:t>
                      </a:r>
                      <a:endParaRPr lang="en-US" sz="20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Iloraz szans</a:t>
                      </a:r>
                      <a:endParaRPr lang="en-US" sz="20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CI dolna granica</a:t>
                      </a:r>
                      <a:endParaRPr lang="en-US" sz="20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CI górna</a:t>
                      </a:r>
                      <a:r>
                        <a:rPr lang="pl-PL" sz="2000" baseline="0" dirty="0" smtClean="0"/>
                        <a:t> granica</a:t>
                      </a:r>
                      <a:endParaRPr lang="en-US" sz="20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Zmienne poza modelem: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686"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Wiek </a:t>
                      </a:r>
                      <a:endParaRPr lang="en-US" sz="2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  <a: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</a:t>
                      </a:r>
                      <a: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  <a: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36000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800" dirty="0" smtClean="0"/>
                        <a:t>Płeć</a:t>
                      </a:r>
                    </a:p>
                    <a:p>
                      <a:pPr marL="360000" marR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Bezdomność</a:t>
                      </a:r>
                    </a:p>
                    <a:p>
                      <a:pPr marL="360000" marR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Liczba lat od pierwszej iniekcji</a:t>
                      </a:r>
                    </a:p>
                    <a:p>
                      <a:pPr marL="360000" marR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Interakcja wieku i liczby lat od pierwszej iniekcji</a:t>
                      </a:r>
                    </a:p>
                    <a:p>
                      <a:pPr marL="360000" marR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pl-PL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Dopasowanie modelu:</a:t>
                      </a:r>
                      <a:endParaRPr lang="pl-PL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60000" marR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76,8% klasyfikacji poprawnych </a:t>
                      </a:r>
                    </a:p>
                    <a:p>
                      <a:pPr marL="360000" marR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l-PL" sz="18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Nagelkerkego</a:t>
                      </a: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0,39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89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Używanie używanych igieł lub strzykawek (nie)</a:t>
                      </a:r>
                      <a:endParaRPr lang="en-US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rgbClr val="FFFF00">
                            <a:lumMod val="65000"/>
                            <a:lumOff val="35000"/>
                            <a:alpha val="50000"/>
                          </a:srgbClr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4,3</a:t>
                      </a:r>
                      <a:r>
                        <a:rPr lang="pl-PL" sz="2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93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rgbClr val="FFFF00">
                            <a:lumMod val="65000"/>
                            <a:lumOff val="35000"/>
                            <a:alpha val="50000"/>
                          </a:srgbClr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3,1</a:t>
                      </a:r>
                      <a:r>
                        <a:rPr lang="pl-PL" sz="2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rgbClr val="FFFF00">
                            <a:lumMod val="65000"/>
                            <a:lumOff val="35000"/>
                            <a:alpha val="50000"/>
                          </a:srgbClr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6,20</a:t>
                      </a:r>
                      <a:r>
                        <a:rPr lang="pl-PL" sz="2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rgbClr val="FFFF00">
                            <a:lumMod val="65000"/>
                            <a:lumOff val="35000"/>
                            <a:alpha val="50000"/>
                          </a:srgbClr>
                        </a:gs>
                      </a:gsLst>
                      <a:lin ang="27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marL="360000" marR="0" indent="-28575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pl-PL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104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Pobyt w</a:t>
                      </a:r>
                      <a:r>
                        <a:rPr lang="pl-PL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zakładzie penitencjarnym (</a:t>
                      </a:r>
                      <a:r>
                        <a:rPr lang="pl-PL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nie)</a:t>
                      </a:r>
                      <a:endParaRPr lang="en-US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1,4</a:t>
                      </a:r>
                      <a:r>
                        <a:rPr lang="pl-PL" sz="2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58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1,01</a:t>
                      </a:r>
                      <a:r>
                        <a:rPr lang="pl-PL" sz="2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2,1</a:t>
                      </a:r>
                      <a:r>
                        <a:rPr lang="pl-PL" sz="2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04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60000" marR="0" indent="-2857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pl-PL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03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Wykształcenie (maturalne</a:t>
                      </a:r>
                      <a:r>
                        <a:rPr lang="pl-PL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pl-PL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wyższe)</a:t>
                      </a:r>
                      <a:endParaRPr lang="en-US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1,9</a:t>
                      </a:r>
                      <a:r>
                        <a:rPr lang="pl-PL" sz="2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37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1,3</a:t>
                      </a:r>
                      <a:r>
                        <a:rPr lang="pl-PL" sz="2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2,8</a:t>
                      </a:r>
                      <a:r>
                        <a:rPr lang="pl-PL" sz="2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54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360000" marR="0" indent="-28575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7724102" y="1205133"/>
            <a:ext cx="1219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N = 853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8012706"/>
      </p:ext>
    </p:extLst>
  </p:cSld>
  <p:clrMapOvr>
    <a:masterClrMapping/>
  </p:clrMapOvr>
  <p:transition spd="med" advTm="6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6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pole tekstowe 2"/>
          <p:cNvSpPr txBox="1">
            <a:spLocks noChangeArrowheads="1"/>
          </p:cNvSpPr>
          <p:nvPr/>
        </p:nvSpPr>
        <p:spPr bwMode="auto">
          <a:xfrm>
            <a:off x="555625" y="6534150"/>
            <a:ext cx="7381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sz="1200">
                <a:solidFill>
                  <a:schemeClr val="bg1"/>
                </a:solidFill>
                <a:latin typeface="Arial" pitchFamily="34" charset="0"/>
              </a:rPr>
              <a:t>www.hcv.pzh.gov.pl</a:t>
            </a:r>
          </a:p>
        </p:txBody>
      </p:sp>
      <p:pic>
        <p:nvPicPr>
          <p:cNvPr id="9220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381000"/>
            <a:ext cx="137953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6" descr="C:\Users\mburzynski\Desktop\HCV ai eps pdf\HCV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62" y="214312"/>
            <a:ext cx="136207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38314"/>
            <a:ext cx="6471138" cy="896937"/>
          </a:xfrm>
        </p:spPr>
        <p:txBody>
          <a:bodyPr/>
          <a:lstStyle/>
          <a:p>
            <a:pPr algn="l"/>
            <a:r>
              <a:rPr lang="pl-PL" sz="3600" dirty="0" smtClean="0"/>
              <a:t>Ryzykowne miejsca iniekcji w czasie ostatnich 30 dni (odsetki)</a:t>
            </a:r>
            <a:endParaRPr lang="en-US" sz="3600" dirty="0">
              <a:solidFill>
                <a:prstClr val="black"/>
              </a:solidFill>
            </a:endParaRPr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298221152"/>
              </p:ext>
            </p:extLst>
          </p:nvPr>
        </p:nvGraphicFramePr>
        <p:xfrm>
          <a:off x="439387" y="1786608"/>
          <a:ext cx="8485538" cy="4747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7760678" y="1266093"/>
            <a:ext cx="1219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N = 424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6561209"/>
      </p:ext>
    </p:extLst>
  </p:cSld>
  <p:clrMapOvr>
    <a:masterClrMapping/>
  </p:clrMapOvr>
  <p:transition spd="med" advTm="6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6070</TotalTime>
  <Words>1025</Words>
  <Application>Microsoft Office PowerPoint</Application>
  <PresentationFormat>Pokaz na ekranie (4:3)</PresentationFormat>
  <Paragraphs>228</Paragraphs>
  <Slides>16</Slides>
  <Notes>16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Projekt „Zapobieganie zakażeniom HCV”</vt:lpstr>
      <vt:lpstr>Prezentacja programu PowerPoint</vt:lpstr>
      <vt:lpstr>Zakażenia HCV wśród problemowych użytkowników narkotyków - rozpowszechnienie i czynniki ryzyka. Wyniki badania 2014</vt:lpstr>
      <vt:lpstr>Wprowadzenie</vt:lpstr>
      <vt:lpstr>Metoda</vt:lpstr>
      <vt:lpstr>Przeciwciała HCV, a używanie narkotyków  w iniekcjach</vt:lpstr>
      <vt:lpstr>Przeciwciała HCV wśród iniekcyjnych</vt:lpstr>
      <vt:lpstr>Ryzyko przeciwciał HCV wśród iniekcyjnych użytkowników – model regresji logistycznej</vt:lpstr>
      <vt:lpstr>Ryzykowne miejsca iniekcji w czasie ostatnich 30 dni (odsetki)</vt:lpstr>
      <vt:lpstr>Prezentacja programu PowerPoint</vt:lpstr>
      <vt:lpstr>Testowanie na HCV w przeszłości a używanie  używanych igieł i strzykawek w czasie ostatnich 30 dni (odsetki)</vt:lpstr>
      <vt:lpstr>Ryzyko używania używanych igieł lub strzykawek w czasie ostatnich 30 dni – model regresji logistycznej</vt:lpstr>
      <vt:lpstr>Posumowanie (1)</vt:lpstr>
      <vt:lpstr>Posumowanie (2)</vt:lpstr>
      <vt:lpstr>Wnioski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</dc:title>
  <dc:creator>dunaj</dc:creator>
  <cp:lastModifiedBy>Agencja Reklamowa Deva Sp. j. </cp:lastModifiedBy>
  <cp:revision>285</cp:revision>
  <cp:lastPrinted>2015-10-26T13:55:27Z</cp:lastPrinted>
  <dcterms:created xsi:type="dcterms:W3CDTF">2011-03-26T12:27:38Z</dcterms:created>
  <dcterms:modified xsi:type="dcterms:W3CDTF">2015-10-26T13:55:29Z</dcterms:modified>
</cp:coreProperties>
</file>